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3" r:id="rId3"/>
    <p:sldId id="340" r:id="rId4"/>
    <p:sldId id="341" r:id="rId5"/>
    <p:sldId id="339" r:id="rId6"/>
    <p:sldId id="324" r:id="rId7"/>
    <p:sldId id="325" r:id="rId8"/>
    <p:sldId id="326" r:id="rId9"/>
    <p:sldId id="327" r:id="rId10"/>
    <p:sldId id="328" r:id="rId11"/>
    <p:sldId id="329" r:id="rId12"/>
    <p:sldId id="330" r:id="rId13"/>
    <p:sldId id="276" r:id="rId14"/>
    <p:sldId id="317" r:id="rId15"/>
    <p:sldId id="281" r:id="rId16"/>
    <p:sldId id="277" r:id="rId17"/>
    <p:sldId id="279" r:id="rId18"/>
    <p:sldId id="331" r:id="rId19"/>
    <p:sldId id="335" r:id="rId20"/>
    <p:sldId id="336" r:id="rId21"/>
    <p:sldId id="337" r:id="rId22"/>
    <p:sldId id="285" r:id="rId23"/>
    <p:sldId id="286" r:id="rId24"/>
    <p:sldId id="338" r:id="rId25"/>
    <p:sldId id="333" r:id="rId26"/>
    <p:sldId id="287" r:id="rId27"/>
    <p:sldId id="292" r:id="rId28"/>
    <p:sldId id="293" r:id="rId29"/>
    <p:sldId id="298" r:id="rId30"/>
    <p:sldId id="302" r:id="rId31"/>
    <p:sldId id="303" r:id="rId32"/>
    <p:sldId id="305" r:id="rId33"/>
    <p:sldId id="311" r:id="rId34"/>
    <p:sldId id="312" r:id="rId35"/>
    <p:sldId id="313" r:id="rId36"/>
    <p:sldId id="304" r:id="rId37"/>
    <p:sldId id="314" r:id="rId38"/>
    <p:sldId id="306" r:id="rId39"/>
    <p:sldId id="308" r:id="rId40"/>
    <p:sldId id="309" r:id="rId41"/>
    <p:sldId id="310" r:id="rId42"/>
    <p:sldId id="284" r:id="rId43"/>
    <p:sldId id="265" r:id="rId44"/>
  </p:sldIdLst>
  <p:sldSz cx="9906000" cy="6858000" type="A4"/>
  <p:notesSz cx="6858000" cy="9144000"/>
  <p:defaultTextStyle>
    <a:defPPr>
      <a:defRPr lang="en-US"/>
    </a:defPPr>
    <a:lvl1pPr algn="l" rtl="0" fontAlgn="base">
      <a:spcBef>
        <a:spcPct val="0"/>
      </a:spcBef>
      <a:spcAft>
        <a:spcPct val="0"/>
      </a:spcAft>
      <a:defRPr u="sng" kern="1200">
        <a:solidFill>
          <a:schemeClr val="tx1"/>
        </a:solidFill>
        <a:latin typeface="Arial" charset="0"/>
        <a:ea typeface="+mn-ea"/>
        <a:cs typeface="Arial" charset="0"/>
      </a:defRPr>
    </a:lvl1pPr>
    <a:lvl2pPr marL="457200" algn="l" rtl="0" fontAlgn="base">
      <a:spcBef>
        <a:spcPct val="0"/>
      </a:spcBef>
      <a:spcAft>
        <a:spcPct val="0"/>
      </a:spcAft>
      <a:defRPr u="sng" kern="1200">
        <a:solidFill>
          <a:schemeClr val="tx1"/>
        </a:solidFill>
        <a:latin typeface="Arial" charset="0"/>
        <a:ea typeface="+mn-ea"/>
        <a:cs typeface="Arial" charset="0"/>
      </a:defRPr>
    </a:lvl2pPr>
    <a:lvl3pPr marL="914400" algn="l" rtl="0" fontAlgn="base">
      <a:spcBef>
        <a:spcPct val="0"/>
      </a:spcBef>
      <a:spcAft>
        <a:spcPct val="0"/>
      </a:spcAft>
      <a:defRPr u="sng" kern="1200">
        <a:solidFill>
          <a:schemeClr val="tx1"/>
        </a:solidFill>
        <a:latin typeface="Arial" charset="0"/>
        <a:ea typeface="+mn-ea"/>
        <a:cs typeface="Arial" charset="0"/>
      </a:defRPr>
    </a:lvl3pPr>
    <a:lvl4pPr marL="1371600" algn="l" rtl="0" fontAlgn="base">
      <a:spcBef>
        <a:spcPct val="0"/>
      </a:spcBef>
      <a:spcAft>
        <a:spcPct val="0"/>
      </a:spcAft>
      <a:defRPr u="sng" kern="1200">
        <a:solidFill>
          <a:schemeClr val="tx1"/>
        </a:solidFill>
        <a:latin typeface="Arial" charset="0"/>
        <a:ea typeface="+mn-ea"/>
        <a:cs typeface="Arial" charset="0"/>
      </a:defRPr>
    </a:lvl4pPr>
    <a:lvl5pPr marL="1828800" algn="l" rtl="0" fontAlgn="base">
      <a:spcBef>
        <a:spcPct val="0"/>
      </a:spcBef>
      <a:spcAft>
        <a:spcPct val="0"/>
      </a:spcAft>
      <a:defRPr u="sng" kern="1200">
        <a:solidFill>
          <a:schemeClr val="tx1"/>
        </a:solidFill>
        <a:latin typeface="Arial" charset="0"/>
        <a:ea typeface="+mn-ea"/>
        <a:cs typeface="Arial" charset="0"/>
      </a:defRPr>
    </a:lvl5pPr>
    <a:lvl6pPr marL="2286000" algn="l" defTabSz="914400" rtl="0" eaLnBrk="1" latinLnBrk="0" hangingPunct="1">
      <a:defRPr u="sng" kern="1200">
        <a:solidFill>
          <a:schemeClr val="tx1"/>
        </a:solidFill>
        <a:latin typeface="Arial" charset="0"/>
        <a:ea typeface="+mn-ea"/>
        <a:cs typeface="Arial" charset="0"/>
      </a:defRPr>
    </a:lvl6pPr>
    <a:lvl7pPr marL="2743200" algn="l" defTabSz="914400" rtl="0" eaLnBrk="1" latinLnBrk="0" hangingPunct="1">
      <a:defRPr u="sng" kern="1200">
        <a:solidFill>
          <a:schemeClr val="tx1"/>
        </a:solidFill>
        <a:latin typeface="Arial" charset="0"/>
        <a:ea typeface="+mn-ea"/>
        <a:cs typeface="Arial" charset="0"/>
      </a:defRPr>
    </a:lvl7pPr>
    <a:lvl8pPr marL="3200400" algn="l" defTabSz="914400" rtl="0" eaLnBrk="1" latinLnBrk="0" hangingPunct="1">
      <a:defRPr u="sng" kern="1200">
        <a:solidFill>
          <a:schemeClr val="tx1"/>
        </a:solidFill>
        <a:latin typeface="Arial" charset="0"/>
        <a:ea typeface="+mn-ea"/>
        <a:cs typeface="Arial" charset="0"/>
      </a:defRPr>
    </a:lvl8pPr>
    <a:lvl9pPr marL="3657600" algn="l" defTabSz="914400" rtl="0" eaLnBrk="1" latinLnBrk="0" hangingPunct="1">
      <a:defRPr u="sng"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3399"/>
    <a:srgbClr val="FF9900"/>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2" d="100"/>
          <a:sy n="112" d="100"/>
        </p:scale>
        <p:origin x="-72" y="1620"/>
      </p:cViewPr>
      <p:guideLst>
        <p:guide orient="horz" pos="2160"/>
        <p:guide pos="312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CB2E3F19-3481-4376-99AA-D7126176FCD2}" type="datetimeFigureOut">
              <a:rPr lang="en-US"/>
              <a:pPr>
                <a:defRPr/>
              </a:pPr>
              <a:t>5/27/2015</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u="none">
                <a:effectLst/>
                <a:latin typeface="+mn-lt"/>
                <a:cs typeface="+mn-cs"/>
              </a:defRPr>
            </a:lvl1pPr>
          </a:lstStyle>
          <a:p>
            <a:pPr>
              <a:defRPr/>
            </a:pPr>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D1526A1F-2DDD-4F8A-A494-052B66B377F5}"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B77CEF27-4416-4206-B363-7DF6C072BC78}" type="datetimeFigureOut">
              <a:rPr lang="en-US"/>
              <a:pPr>
                <a:defRPr/>
              </a:pPr>
              <a:t>5/27/2015</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u="none">
                <a:effectLst/>
                <a:latin typeface="+mn-lt"/>
                <a:cs typeface="+mn-cs"/>
              </a:defRPr>
            </a:lvl1pPr>
          </a:lstStyle>
          <a:p>
            <a:pPr>
              <a:defRPr/>
            </a:pPr>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CE72FEFA-5D51-4D63-B4E6-9F1B414C158D}"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C1A37233-A925-4D96-BFAD-405276614DA1}" type="datetimeFigureOut">
              <a:rPr lang="en-US"/>
              <a:pPr>
                <a:defRPr/>
              </a:pPr>
              <a:t>5/27/2015</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u="none">
                <a:effectLst/>
                <a:latin typeface="+mn-lt"/>
                <a:cs typeface="+mn-cs"/>
              </a:defRPr>
            </a:lvl1pPr>
          </a:lstStyle>
          <a:p>
            <a:pPr>
              <a:defRPr/>
            </a:pPr>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4DC7A6AC-D649-4B80-ADC3-DE72E27ACCA9}"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D:\LY DESIGNS Harry\LY\LUNGS\IMAGES\Diagrames\Header.png"/>
          <p:cNvPicPr>
            <a:picLocks noChangeAspect="1" noChangeArrowheads="1"/>
          </p:cNvPicPr>
          <p:nvPr userDrawn="1"/>
        </p:nvPicPr>
        <p:blipFill>
          <a:blip r:embed="rId2"/>
          <a:srcRect/>
          <a:stretch>
            <a:fillRect/>
          </a:stretch>
        </p:blipFill>
        <p:spPr bwMode="auto">
          <a:xfrm>
            <a:off x="0" y="0"/>
            <a:ext cx="9906000" cy="838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6154BBBA-645C-4BEB-A1F1-53F752501D1B}" type="datetimeFigureOut">
              <a:rPr lang="en-US"/>
              <a:pPr>
                <a:defRPr/>
              </a:pPr>
              <a:t>5/27/2015</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u="none">
                <a:effectLst/>
                <a:latin typeface="+mn-lt"/>
                <a:cs typeface="+mn-cs"/>
              </a:defRPr>
            </a:lvl1pPr>
          </a:lstStyle>
          <a:p>
            <a:pPr>
              <a:defRPr/>
            </a:pPr>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84AD74A4-BD24-4F67-89BE-784F84A5B882}"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648F171E-8EDB-4F4A-B535-6BFDB229094B}" type="datetimeFigureOut">
              <a:rPr lang="en-US"/>
              <a:pPr>
                <a:defRPr/>
              </a:pPr>
              <a:t>5/27/2015</a:t>
            </a:fld>
            <a:endParaRPr lang="en-US"/>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u="none">
                <a:effectLst/>
                <a:latin typeface="+mn-lt"/>
                <a:cs typeface="+mn-cs"/>
              </a:defRPr>
            </a:lvl1pPr>
          </a:lstStyle>
          <a:p>
            <a:pPr>
              <a:defRPr/>
            </a:pPr>
            <a:endParaRPr lang="en-US"/>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558C840A-699A-435B-86B4-7EB8973C910E}"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759258C1-4E7D-47DF-884E-A2F16A8048CB}" type="datetimeFigureOut">
              <a:rPr lang="en-US"/>
              <a:pPr>
                <a:defRPr/>
              </a:pPr>
              <a:t>5/27/2015</a:t>
            </a:fld>
            <a:endParaRPr lang="en-US"/>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u="none">
                <a:effectLst/>
                <a:latin typeface="+mn-lt"/>
                <a:cs typeface="+mn-cs"/>
              </a:defRPr>
            </a:lvl1pPr>
          </a:lstStyle>
          <a:p>
            <a:pPr>
              <a:defRPr/>
            </a:pPr>
            <a:endParaRPr lang="en-US"/>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95209C0A-FADB-4E5A-BD8B-26BAB31C927B}"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79FA9313-D109-4BD8-9D31-54C71A6820DE}" type="datetimeFigureOut">
              <a:rPr lang="en-US"/>
              <a:pPr>
                <a:defRPr/>
              </a:pPr>
              <a:t>5/27/2015</a:t>
            </a:fld>
            <a:endParaRPr lang="en-US"/>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u="none">
                <a:effectLst/>
                <a:latin typeface="+mn-lt"/>
                <a:cs typeface="+mn-cs"/>
              </a:defRPr>
            </a:lvl1pPr>
          </a:lstStyle>
          <a:p>
            <a:pPr>
              <a:defRPr/>
            </a:pPr>
            <a:endParaRPr lang="en-US"/>
          </a:p>
        </p:txBody>
      </p:sp>
      <p:sp>
        <p:nvSpPr>
          <p:cNvPr id="5" name="Slide Number Placeholder 4"/>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4D9A0019-B175-4B8F-A44E-69ACCE5E3009}"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EA8FCB59-2897-4560-8087-A08423790B4E}" type="datetimeFigureOut">
              <a:rPr lang="en-US"/>
              <a:pPr>
                <a:defRPr/>
              </a:pPr>
              <a:t>5/27/2015</a:t>
            </a:fld>
            <a:endParaRPr lang="en-US"/>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u="none">
                <a:effectLst/>
                <a:latin typeface="+mn-lt"/>
                <a:cs typeface="+mn-cs"/>
              </a:defRPr>
            </a:lvl1pPr>
          </a:lstStyle>
          <a:p>
            <a:pPr>
              <a:defRPr/>
            </a:pPr>
            <a:endParaRPr lang="en-US"/>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32049719-6C31-4F91-830F-D0BEF3539648}"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37AB34DF-A5BA-491C-9BDA-937BBCFA5C9D}" type="datetimeFigureOut">
              <a:rPr lang="en-US"/>
              <a:pPr>
                <a:defRPr/>
              </a:pPr>
              <a:t>5/27/2015</a:t>
            </a:fld>
            <a:endParaRPr lang="en-US"/>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u="none">
                <a:effectLst/>
                <a:latin typeface="+mn-lt"/>
                <a:cs typeface="+mn-cs"/>
              </a:defRPr>
            </a:lvl1pPr>
          </a:lstStyle>
          <a:p>
            <a:pPr>
              <a:defRPr/>
            </a:pPr>
            <a:endParaRPr lang="en-US"/>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416D46E1-6C1D-4746-B8E9-A0F9412A9FBD}"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A7392F7D-7D91-4241-AEC4-FC821D2789DF}" type="datetimeFigureOut">
              <a:rPr lang="en-US"/>
              <a:pPr>
                <a:defRPr/>
              </a:pPr>
              <a:t>5/27/2015</a:t>
            </a:fld>
            <a:endParaRPr lang="en-US"/>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u="none">
                <a:effectLst/>
                <a:latin typeface="+mn-lt"/>
                <a:cs typeface="+mn-cs"/>
              </a:defRPr>
            </a:lvl1pPr>
          </a:lstStyle>
          <a:p>
            <a:pPr>
              <a:defRPr/>
            </a:pPr>
            <a:endParaRPr lang="en-US"/>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u="none">
                <a:effectLst/>
                <a:latin typeface="+mn-lt"/>
                <a:cs typeface="+mn-cs"/>
              </a:defRPr>
            </a:lvl1pPr>
          </a:lstStyle>
          <a:p>
            <a:pPr>
              <a:defRPr/>
            </a:pPr>
            <a:fld id="{A0AFB089-CD50-4C15-A870-A7EDEA36F07A}"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shutterstock_94298863 copy.jpg"/>
          <p:cNvPicPr>
            <a:picLocks noChangeAspect="1"/>
          </p:cNvPicPr>
          <p:nvPr userDrawn="1"/>
        </p:nvPicPr>
        <p:blipFill>
          <a:blip r:embed="rId13"/>
          <a:srcRect/>
          <a:stretch>
            <a:fillRect/>
          </a:stretch>
        </p:blipFill>
        <p:spPr bwMode="auto">
          <a:xfrm>
            <a:off x="0" y="0"/>
            <a:ext cx="9906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14" name="Straight Connector 13"/>
          <p:cNvCxnSpPr/>
          <p:nvPr userDrawn="1"/>
        </p:nvCxnSpPr>
        <p:spPr>
          <a:xfrm>
            <a:off x="533400" y="6323013"/>
            <a:ext cx="8839200" cy="1587"/>
          </a:xfrm>
          <a:prstGeom prst="line">
            <a:avLst/>
          </a:prstGeom>
          <a:ln w="635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facebook.com/laughteryoga"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BACKGROUND.jpg"/>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
        <p:nvSpPr>
          <p:cNvPr id="20" name="Rectangle 19"/>
          <p:cNvSpPr/>
          <p:nvPr/>
        </p:nvSpPr>
        <p:spPr>
          <a:xfrm>
            <a:off x="17463" y="-53975"/>
            <a:ext cx="9888537" cy="1730375"/>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none"/>
          </a:p>
        </p:txBody>
      </p:sp>
      <p:sp>
        <p:nvSpPr>
          <p:cNvPr id="9" name="Rectangle 8"/>
          <p:cNvSpPr/>
          <p:nvPr/>
        </p:nvSpPr>
        <p:spPr>
          <a:xfrm>
            <a:off x="1676400" y="1676400"/>
            <a:ext cx="6553200" cy="1676400"/>
          </a:xfrm>
          <a:prstGeom prst="rect">
            <a:avLst/>
          </a:prstGeom>
          <a:solidFill>
            <a:schemeClr val="accent5">
              <a:lumMod val="60000"/>
              <a:lumOff val="4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none"/>
          </a:p>
        </p:txBody>
      </p:sp>
      <p:pic>
        <p:nvPicPr>
          <p:cNvPr id="13316" name="Picture 2" descr="D:\LY DESIGNS Harry\LY\POWER POINTS_Presantation\EQ Laughter Yoga\image\cover pic _1.jpg"/>
          <p:cNvPicPr>
            <a:picLocks noChangeAspect="1" noChangeArrowheads="1"/>
          </p:cNvPicPr>
          <p:nvPr/>
        </p:nvPicPr>
        <p:blipFill>
          <a:blip r:embed="rId3"/>
          <a:srcRect/>
          <a:stretch>
            <a:fillRect/>
          </a:stretch>
        </p:blipFill>
        <p:spPr bwMode="auto">
          <a:xfrm>
            <a:off x="8229600" y="5181600"/>
            <a:ext cx="1676400" cy="1676400"/>
          </a:xfrm>
          <a:prstGeom prst="rect">
            <a:avLst/>
          </a:prstGeom>
          <a:noFill/>
          <a:ln w="9525">
            <a:noFill/>
            <a:miter lim="800000"/>
            <a:headEnd/>
            <a:tailEnd/>
          </a:ln>
        </p:spPr>
      </p:pic>
      <p:pic>
        <p:nvPicPr>
          <p:cNvPr id="13317" name="Picture 3" descr="D:\LY DESIGNS Harry\LY\POWER POINTS_Presantation\EQ Laughter Yoga\image\cover pic _2.jpg"/>
          <p:cNvPicPr>
            <a:picLocks noChangeAspect="1" noChangeArrowheads="1"/>
          </p:cNvPicPr>
          <p:nvPr/>
        </p:nvPicPr>
        <p:blipFill>
          <a:blip r:embed="rId4"/>
          <a:srcRect/>
          <a:stretch>
            <a:fillRect/>
          </a:stretch>
        </p:blipFill>
        <p:spPr bwMode="auto">
          <a:xfrm>
            <a:off x="8229600" y="1676400"/>
            <a:ext cx="1676400" cy="1676400"/>
          </a:xfrm>
          <a:prstGeom prst="rect">
            <a:avLst/>
          </a:prstGeom>
          <a:noFill/>
          <a:ln w="9525">
            <a:noFill/>
            <a:miter lim="800000"/>
            <a:headEnd/>
            <a:tailEnd/>
          </a:ln>
        </p:spPr>
      </p:pic>
      <p:pic>
        <p:nvPicPr>
          <p:cNvPr id="13318" name="Picture 4" descr="D:\LY DESIGNS Harry\LY\POWER POINTS_Presantation\EQ Laughter Yoga\image\cover pic _3.jpg"/>
          <p:cNvPicPr>
            <a:picLocks noChangeAspect="1" noChangeArrowheads="1"/>
          </p:cNvPicPr>
          <p:nvPr/>
        </p:nvPicPr>
        <p:blipFill>
          <a:blip r:embed="rId5"/>
          <a:srcRect/>
          <a:stretch>
            <a:fillRect/>
          </a:stretch>
        </p:blipFill>
        <p:spPr bwMode="auto">
          <a:xfrm>
            <a:off x="6553200" y="0"/>
            <a:ext cx="1676400" cy="1676400"/>
          </a:xfrm>
          <a:prstGeom prst="rect">
            <a:avLst/>
          </a:prstGeom>
          <a:noFill/>
          <a:ln w="9525">
            <a:noFill/>
            <a:miter lim="800000"/>
            <a:headEnd/>
            <a:tailEnd/>
          </a:ln>
        </p:spPr>
      </p:pic>
      <p:pic>
        <p:nvPicPr>
          <p:cNvPr id="13319" name="Picture 5" descr="D:\LY DESIGNS Harry\LY\POWER POINTS_Presantation\EQ Laughter Yoga\image\cover pic _4.jpg"/>
          <p:cNvPicPr>
            <a:picLocks noChangeAspect="1" noChangeArrowheads="1"/>
          </p:cNvPicPr>
          <p:nvPr/>
        </p:nvPicPr>
        <p:blipFill>
          <a:blip r:embed="rId6"/>
          <a:srcRect/>
          <a:stretch>
            <a:fillRect/>
          </a:stretch>
        </p:blipFill>
        <p:spPr bwMode="auto">
          <a:xfrm>
            <a:off x="1676400" y="0"/>
            <a:ext cx="1676400" cy="1676400"/>
          </a:xfrm>
          <a:prstGeom prst="rect">
            <a:avLst/>
          </a:prstGeom>
          <a:noFill/>
          <a:ln w="9525">
            <a:noFill/>
            <a:miter lim="800000"/>
            <a:headEnd/>
            <a:tailEnd/>
          </a:ln>
        </p:spPr>
      </p:pic>
      <p:pic>
        <p:nvPicPr>
          <p:cNvPr id="13320" name="Picture 6" descr="D:\LY DESIGNS Harry\LY\POWER POINTS_Presantation\EQ Laughter Yoga\image\cover pic _5.jpg"/>
          <p:cNvPicPr>
            <a:picLocks noChangeAspect="1" noChangeArrowheads="1"/>
          </p:cNvPicPr>
          <p:nvPr/>
        </p:nvPicPr>
        <p:blipFill>
          <a:blip r:embed="rId7"/>
          <a:srcRect/>
          <a:stretch>
            <a:fillRect/>
          </a:stretch>
        </p:blipFill>
        <p:spPr bwMode="auto">
          <a:xfrm>
            <a:off x="0" y="5181600"/>
            <a:ext cx="1676400" cy="1676400"/>
          </a:xfrm>
          <a:prstGeom prst="rect">
            <a:avLst/>
          </a:prstGeom>
          <a:noFill/>
          <a:ln w="9525">
            <a:noFill/>
            <a:miter lim="800000"/>
            <a:headEnd/>
            <a:tailEnd/>
          </a:ln>
        </p:spPr>
      </p:pic>
      <p:pic>
        <p:nvPicPr>
          <p:cNvPr id="13321" name="Picture 7" descr="D:\LY DESIGNS Harry\LY\POWER POINTS_Presantation\EQ Laughter Yoga\image\cover pic _6.jpg"/>
          <p:cNvPicPr>
            <a:picLocks noChangeAspect="1" noChangeArrowheads="1"/>
          </p:cNvPicPr>
          <p:nvPr/>
        </p:nvPicPr>
        <p:blipFill>
          <a:blip r:embed="rId8"/>
          <a:srcRect/>
          <a:stretch>
            <a:fillRect/>
          </a:stretch>
        </p:blipFill>
        <p:spPr bwMode="auto">
          <a:xfrm>
            <a:off x="0" y="1676400"/>
            <a:ext cx="1676400" cy="1676400"/>
          </a:xfrm>
          <a:prstGeom prst="rect">
            <a:avLst/>
          </a:prstGeom>
          <a:noFill/>
          <a:ln w="9525">
            <a:noFill/>
            <a:miter lim="800000"/>
            <a:headEnd/>
            <a:tailEnd/>
          </a:ln>
        </p:spPr>
      </p:pic>
      <p:sp>
        <p:nvSpPr>
          <p:cNvPr id="13" name="Rectangle 12"/>
          <p:cNvSpPr/>
          <p:nvPr/>
        </p:nvSpPr>
        <p:spPr>
          <a:xfrm>
            <a:off x="1676400" y="3352800"/>
            <a:ext cx="6553200" cy="1066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none" dirty="0">
              <a:solidFill>
                <a:srgbClr val="7030A0"/>
              </a:solidFill>
            </a:endParaRPr>
          </a:p>
        </p:txBody>
      </p:sp>
      <p:sp>
        <p:nvSpPr>
          <p:cNvPr id="13323" name="Rectangle 11"/>
          <p:cNvSpPr>
            <a:spLocks noChangeArrowheads="1"/>
          </p:cNvSpPr>
          <p:nvPr/>
        </p:nvSpPr>
        <p:spPr bwMode="auto">
          <a:xfrm>
            <a:off x="2247900" y="4495800"/>
            <a:ext cx="5410200" cy="671513"/>
          </a:xfrm>
          <a:prstGeom prst="rect">
            <a:avLst/>
          </a:prstGeom>
          <a:noFill/>
          <a:ln w="9525">
            <a:noFill/>
            <a:miter lim="800000"/>
            <a:headEnd/>
            <a:tailEnd/>
          </a:ln>
        </p:spPr>
        <p:txBody>
          <a:bodyPr>
            <a:spAutoFit/>
          </a:bodyPr>
          <a:lstStyle/>
          <a:p>
            <a:pPr algn="ctr"/>
            <a:r>
              <a:rPr lang="en-US" sz="3800" u="none">
                <a:solidFill>
                  <a:srgbClr val="0070C0"/>
                </a:solidFill>
              </a:rPr>
              <a:t>durch Lachyoga</a:t>
            </a:r>
          </a:p>
        </p:txBody>
      </p:sp>
      <p:sp>
        <p:nvSpPr>
          <p:cNvPr id="13324" name="TextBox 9"/>
          <p:cNvSpPr txBox="1">
            <a:spLocks noChangeArrowheads="1"/>
          </p:cNvSpPr>
          <p:nvPr/>
        </p:nvSpPr>
        <p:spPr bwMode="auto">
          <a:xfrm>
            <a:off x="1981200" y="1828800"/>
            <a:ext cx="6019800" cy="2505075"/>
          </a:xfrm>
          <a:prstGeom prst="rect">
            <a:avLst/>
          </a:prstGeom>
          <a:noFill/>
          <a:ln w="9525">
            <a:noFill/>
            <a:miter lim="800000"/>
            <a:headEnd/>
            <a:tailEnd/>
          </a:ln>
        </p:spPr>
        <p:txBody>
          <a:bodyPr>
            <a:spAutoFit/>
          </a:bodyPr>
          <a:lstStyle/>
          <a:p>
            <a:pPr algn="ctr">
              <a:lnSpc>
                <a:spcPts val="9500"/>
              </a:lnSpc>
            </a:pPr>
            <a:r>
              <a:rPr lang="en-US" sz="8800" u="none">
                <a:solidFill>
                  <a:srgbClr val="0070C0"/>
                </a:solidFill>
              </a:rPr>
              <a:t>Emotionale</a:t>
            </a:r>
          </a:p>
          <a:p>
            <a:pPr algn="ctr">
              <a:lnSpc>
                <a:spcPts val="9500"/>
              </a:lnSpc>
            </a:pPr>
            <a:r>
              <a:rPr lang="en-US" sz="7800" u="none">
                <a:solidFill>
                  <a:schemeClr val="bg1"/>
                </a:solidFill>
              </a:rPr>
              <a:t>Intelligenz</a:t>
            </a:r>
            <a:r>
              <a:rPr lang="en-US" u="none"/>
              <a:t> </a:t>
            </a:r>
          </a:p>
        </p:txBody>
      </p:sp>
      <p:pic>
        <p:nvPicPr>
          <p:cNvPr id="13325" name="Picture 6" descr="D:\LY DESIGNS Harry\LY\LUNGS\IMAGES\LY LOGO.png"/>
          <p:cNvPicPr>
            <a:picLocks noChangeAspect="1" noChangeArrowheads="1"/>
          </p:cNvPicPr>
          <p:nvPr/>
        </p:nvPicPr>
        <p:blipFill>
          <a:blip r:embed="rId9"/>
          <a:srcRect/>
          <a:stretch>
            <a:fillRect/>
          </a:stretch>
        </p:blipFill>
        <p:spPr bwMode="auto">
          <a:xfrm>
            <a:off x="4214813" y="152400"/>
            <a:ext cx="1476375" cy="1476375"/>
          </a:xfrm>
          <a:prstGeom prst="rect">
            <a:avLst/>
          </a:prstGeom>
          <a:noFill/>
          <a:ln w="9525">
            <a:noFill/>
            <a:miter lim="800000"/>
            <a:headEnd/>
            <a:tailEnd/>
          </a:ln>
        </p:spPr>
      </p:pic>
      <p:pic>
        <p:nvPicPr>
          <p:cNvPr id="13326" name="Picture 2" descr="D:\LY DESIGNS Harry\LY\POWER POINTS_Presantation\EQ Laughter Yoga\image\cover pic _7.jpg"/>
          <p:cNvPicPr>
            <a:picLocks noChangeAspect="1" noChangeArrowheads="1"/>
          </p:cNvPicPr>
          <p:nvPr/>
        </p:nvPicPr>
        <p:blipFill>
          <a:blip r:embed="rId10"/>
          <a:srcRect/>
          <a:stretch>
            <a:fillRect/>
          </a:stretch>
        </p:blipFill>
        <p:spPr bwMode="auto">
          <a:xfrm>
            <a:off x="6553200" y="5181600"/>
            <a:ext cx="1676400" cy="1676400"/>
          </a:xfrm>
          <a:prstGeom prst="rect">
            <a:avLst/>
          </a:prstGeom>
          <a:noFill/>
          <a:ln w="9525">
            <a:noFill/>
            <a:miter lim="800000"/>
            <a:headEnd/>
            <a:tailEnd/>
          </a:ln>
        </p:spPr>
      </p:pic>
      <p:pic>
        <p:nvPicPr>
          <p:cNvPr id="13327" name="Picture 3" descr="D:\LY DESIGNS Harry\LY\POWER POINTS_Presantation\EQ Laughter Yoga\image\cover pic _8.jpg"/>
          <p:cNvPicPr>
            <a:picLocks noChangeAspect="1" noChangeArrowheads="1"/>
          </p:cNvPicPr>
          <p:nvPr/>
        </p:nvPicPr>
        <p:blipFill>
          <a:blip r:embed="rId11"/>
          <a:srcRect/>
          <a:stretch>
            <a:fillRect/>
          </a:stretch>
        </p:blipFill>
        <p:spPr bwMode="auto">
          <a:xfrm>
            <a:off x="0" y="0"/>
            <a:ext cx="1676400" cy="1676400"/>
          </a:xfrm>
          <a:prstGeom prst="rect">
            <a:avLst/>
          </a:prstGeom>
          <a:noFill/>
          <a:ln w="9525">
            <a:noFill/>
            <a:miter lim="800000"/>
            <a:headEnd/>
            <a:tailEnd/>
          </a:ln>
        </p:spPr>
      </p:pic>
      <p:pic>
        <p:nvPicPr>
          <p:cNvPr id="13328" name="Picture 2" descr="D:\LY DESIGNS Harry\LY\POWER POINTS_Presantation\EQ Laughter Yoga\image\cover pic _9.jpg"/>
          <p:cNvPicPr>
            <a:picLocks noChangeAspect="1" noChangeArrowheads="1"/>
          </p:cNvPicPr>
          <p:nvPr/>
        </p:nvPicPr>
        <p:blipFill>
          <a:blip r:embed="rId12"/>
          <a:srcRect/>
          <a:stretch>
            <a:fillRect/>
          </a:stretch>
        </p:blipFill>
        <p:spPr bwMode="auto">
          <a:xfrm>
            <a:off x="8229600" y="0"/>
            <a:ext cx="1676400" cy="1676400"/>
          </a:xfrm>
          <a:prstGeom prst="rect">
            <a:avLst/>
          </a:prstGeom>
          <a:noFill/>
          <a:ln w="9525">
            <a:noFill/>
            <a:miter lim="800000"/>
            <a:headEnd/>
            <a:tailEnd/>
          </a:ln>
        </p:spPr>
      </p:pic>
      <p:pic>
        <p:nvPicPr>
          <p:cNvPr id="13329" name="Picture 2" descr="D:\LY DESIGNS Harry\LY\POWER POINTS_Presantation\EQ Laughter Yoga\image\cover pic _12.jpg"/>
          <p:cNvPicPr>
            <a:picLocks noChangeAspect="1" noChangeArrowheads="1"/>
          </p:cNvPicPr>
          <p:nvPr/>
        </p:nvPicPr>
        <p:blipFill>
          <a:blip r:embed="rId13"/>
          <a:srcRect/>
          <a:stretch>
            <a:fillRect/>
          </a:stretch>
        </p:blipFill>
        <p:spPr bwMode="auto">
          <a:xfrm>
            <a:off x="8229600" y="3352800"/>
            <a:ext cx="1676400" cy="1676400"/>
          </a:xfrm>
          <a:prstGeom prst="rect">
            <a:avLst/>
          </a:prstGeom>
          <a:noFill/>
          <a:ln w="9525">
            <a:noFill/>
            <a:miter lim="800000"/>
            <a:headEnd/>
            <a:tailEnd/>
          </a:ln>
        </p:spPr>
      </p:pic>
      <p:pic>
        <p:nvPicPr>
          <p:cNvPr id="13330" name="Picture 4" descr="D:\LY DESIGNS Harry\LY\POWER POINTS_Presantation\EQ Laughter Yoga\image\cover pic _11.jpg"/>
          <p:cNvPicPr>
            <a:picLocks noChangeAspect="1" noChangeArrowheads="1"/>
          </p:cNvPicPr>
          <p:nvPr/>
        </p:nvPicPr>
        <p:blipFill>
          <a:blip r:embed="rId14"/>
          <a:srcRect/>
          <a:stretch>
            <a:fillRect/>
          </a:stretch>
        </p:blipFill>
        <p:spPr bwMode="auto">
          <a:xfrm>
            <a:off x="1676400" y="5181600"/>
            <a:ext cx="1676400" cy="1676400"/>
          </a:xfrm>
          <a:prstGeom prst="rect">
            <a:avLst/>
          </a:prstGeom>
          <a:noFill/>
          <a:ln w="9525">
            <a:noFill/>
            <a:miter lim="800000"/>
            <a:headEnd/>
            <a:tailEnd/>
          </a:ln>
        </p:spPr>
      </p:pic>
      <p:pic>
        <p:nvPicPr>
          <p:cNvPr id="13331" name="Picture 5" descr="D:\LY DESIGNS Harry\LY\POWER POINTS_Presantation\EQ Laughter Yoga\image\cover pic _10.jpg"/>
          <p:cNvPicPr>
            <a:picLocks noChangeAspect="1" noChangeArrowheads="1"/>
          </p:cNvPicPr>
          <p:nvPr/>
        </p:nvPicPr>
        <p:blipFill>
          <a:blip r:embed="rId15"/>
          <a:srcRect/>
          <a:stretch>
            <a:fillRect/>
          </a:stretch>
        </p:blipFill>
        <p:spPr bwMode="auto">
          <a:xfrm>
            <a:off x="0" y="3352800"/>
            <a:ext cx="1676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415925" y="1066800"/>
            <a:ext cx="5146675" cy="5299075"/>
          </a:xfrm>
          <a:prstGeom prst="rect">
            <a:avLst/>
          </a:prstGeom>
          <a:noFill/>
          <a:ln w="9525">
            <a:noFill/>
            <a:miter lim="800000"/>
            <a:headEnd/>
            <a:tailEnd/>
          </a:ln>
        </p:spPr>
        <p:txBody>
          <a:bodyPr>
            <a:spAutoFit/>
          </a:bodyPr>
          <a:lstStyle/>
          <a:p>
            <a:pPr>
              <a:lnSpc>
                <a:spcPts val="2600"/>
              </a:lnSpc>
            </a:pPr>
            <a:r>
              <a:rPr lang="en-US" sz="2800" u="none">
                <a:latin typeface="Calibri" pitchFamily="34" charset="0"/>
              </a:rPr>
              <a:t>Hypothalamus </a:t>
            </a:r>
          </a:p>
          <a:p>
            <a:pPr>
              <a:lnSpc>
                <a:spcPts val="2400"/>
              </a:lnSpc>
            </a:pPr>
            <a:r>
              <a:rPr lang="en-US" sz="1700" u="none">
                <a:latin typeface="Calibri" pitchFamily="34" charset="0"/>
              </a:rPr>
              <a:t>Der Hypothalamus ist zuständig für die Steuerung unserer Überlebensinstinkte wie Hunger, Durst, Schmerzreaktion, regelt Freude, sexuelle Befriedigung, Ärger und agessives Verhalten .  </a:t>
            </a:r>
          </a:p>
          <a:p>
            <a:pPr>
              <a:lnSpc>
                <a:spcPts val="2400"/>
              </a:lnSpc>
            </a:pPr>
            <a:endParaRPr lang="en-US" sz="1700" u="none">
              <a:latin typeface="Calibri" pitchFamily="34" charset="0"/>
            </a:endParaRPr>
          </a:p>
          <a:p>
            <a:pPr>
              <a:lnSpc>
                <a:spcPts val="2400"/>
              </a:lnSpc>
            </a:pPr>
            <a:r>
              <a:rPr lang="en-US" sz="1700" u="none">
                <a:latin typeface="Calibri" pitchFamily="34" charset="0"/>
              </a:rPr>
              <a:t>Er reguliert auch die Funktion des autonomen Nervensystems, was bedeutet, er ist zuständig für Dinge wie Pulsschlag, Blutdruck, Atmung und Erregung als Antwort auf emotionale Umstände. </a:t>
            </a:r>
          </a:p>
          <a:p>
            <a:pPr>
              <a:lnSpc>
                <a:spcPts val="2400"/>
              </a:lnSpc>
            </a:pPr>
            <a:endParaRPr lang="en-US" sz="1700" u="none">
              <a:latin typeface="Calibri" pitchFamily="34" charset="0"/>
            </a:endParaRPr>
          </a:p>
          <a:p>
            <a:pPr>
              <a:lnSpc>
                <a:spcPts val="2400"/>
              </a:lnSpc>
            </a:pPr>
            <a:r>
              <a:rPr lang="en-US" sz="1700" u="none">
                <a:latin typeface="Calibri" pitchFamily="34" charset="0"/>
              </a:rPr>
              <a:t>Von hier wird auch die Hypophyse ( Hirnanhangs-drüse) gesteuert, die Hauptstelle des endokrinen Drüsensystems. Sie ist zuständig für die Produktion verschiedener Hormone von verschiedenen Drüsen, die die physiologische und biochemische Balance im Körper erhalten und Wachstum und Stoffwechsel kontrollieren. </a:t>
            </a:r>
          </a:p>
        </p:txBody>
      </p:sp>
      <p:sp>
        <p:nvSpPr>
          <p:cNvPr id="22530" name="TextBox 5"/>
          <p:cNvSpPr txBox="1">
            <a:spLocks noChangeArrowheads="1"/>
          </p:cNvSpPr>
          <p:nvPr/>
        </p:nvSpPr>
        <p:spPr bwMode="auto">
          <a:xfrm>
            <a:off x="1752600" y="314325"/>
            <a:ext cx="64008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Limbisches System (Emotionales Hirn)</a:t>
            </a:r>
          </a:p>
        </p:txBody>
      </p:sp>
      <p:pic>
        <p:nvPicPr>
          <p:cNvPr id="22531" name="Picture 2" descr="D:\LY DESIGNS Harry\LY\LUNGS\English\EQ Laughter Yoga\image\1\Brain-2.jpg"/>
          <p:cNvPicPr>
            <a:picLocks noChangeAspect="1" noChangeArrowheads="1"/>
          </p:cNvPicPr>
          <p:nvPr/>
        </p:nvPicPr>
        <p:blipFill>
          <a:blip r:embed="rId2"/>
          <a:srcRect/>
          <a:stretch>
            <a:fillRect/>
          </a:stretch>
        </p:blipFill>
        <p:spPr bwMode="auto">
          <a:xfrm>
            <a:off x="5562600" y="1524000"/>
            <a:ext cx="398145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4"/>
          <p:cNvSpPr txBox="1">
            <a:spLocks noChangeArrowheads="1"/>
          </p:cNvSpPr>
          <p:nvPr/>
        </p:nvSpPr>
        <p:spPr bwMode="auto">
          <a:xfrm>
            <a:off x="838200" y="1219200"/>
            <a:ext cx="3581400" cy="3902075"/>
          </a:xfrm>
          <a:prstGeom prst="rect">
            <a:avLst/>
          </a:prstGeom>
          <a:noFill/>
          <a:ln w="9525">
            <a:noFill/>
            <a:miter lim="800000"/>
            <a:headEnd/>
            <a:tailEnd/>
          </a:ln>
        </p:spPr>
        <p:txBody>
          <a:bodyPr>
            <a:spAutoFit/>
          </a:bodyPr>
          <a:lstStyle/>
          <a:p>
            <a:pPr>
              <a:lnSpc>
                <a:spcPts val="3000"/>
              </a:lnSpc>
            </a:pPr>
            <a:r>
              <a:rPr lang="en-US" sz="3200" u="none">
                <a:latin typeface="Calibri" pitchFamily="34" charset="0"/>
              </a:rPr>
              <a:t>Amygdala</a:t>
            </a:r>
            <a:r>
              <a:rPr lang="en-US" u="none">
                <a:latin typeface="Calibri" pitchFamily="34" charset="0"/>
              </a:rPr>
              <a:t>  </a:t>
            </a:r>
          </a:p>
          <a:p>
            <a:pPr>
              <a:lnSpc>
                <a:spcPts val="3000"/>
              </a:lnSpc>
            </a:pPr>
            <a:r>
              <a:rPr lang="en-US" sz="2000" u="none">
                <a:latin typeface="Calibri" pitchFamily="34" charset="0"/>
              </a:rPr>
              <a:t>(Reaktives Hirn oder Wachhund)</a:t>
            </a:r>
          </a:p>
          <a:p>
            <a:pPr>
              <a:lnSpc>
                <a:spcPts val="3000"/>
              </a:lnSpc>
            </a:pPr>
            <a:r>
              <a:rPr lang="en-US" sz="2000" u="none">
                <a:latin typeface="Calibri" pitchFamily="34" charset="0"/>
              </a:rPr>
              <a:t>  </a:t>
            </a:r>
          </a:p>
          <a:p>
            <a:pPr>
              <a:lnSpc>
                <a:spcPts val="3000"/>
              </a:lnSpc>
            </a:pPr>
            <a:r>
              <a:rPr lang="en-US" sz="2000" u="none">
                <a:latin typeface="Calibri" pitchFamily="34" charset="0"/>
              </a:rPr>
              <a:t>Es ist das Angstzentrum und reagiert schnell auf jede Situation, um unser Leben zu retten, </a:t>
            </a:r>
            <a:r>
              <a:rPr lang="en-US" u="none"/>
              <a:t>ohne Rationalität und Überlegung</a:t>
            </a:r>
            <a:r>
              <a:rPr lang="en-US" sz="2000" u="none">
                <a:latin typeface="Calibri" pitchFamily="34" charset="0"/>
              </a:rPr>
              <a:t>. Es ist im Notfall zuständig für den Kampf-oder-Flucht-Reflex. </a:t>
            </a:r>
          </a:p>
        </p:txBody>
      </p:sp>
      <p:sp>
        <p:nvSpPr>
          <p:cNvPr id="23554" name="TextBox 10"/>
          <p:cNvSpPr txBox="1">
            <a:spLocks noChangeArrowheads="1"/>
          </p:cNvSpPr>
          <p:nvPr/>
        </p:nvSpPr>
        <p:spPr bwMode="auto">
          <a:xfrm>
            <a:off x="1752600" y="314325"/>
            <a:ext cx="64008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Limbisches System (Emotionales Hirn)</a:t>
            </a:r>
          </a:p>
        </p:txBody>
      </p:sp>
      <p:pic>
        <p:nvPicPr>
          <p:cNvPr id="23555" name="Picture 2" descr="D:\LY DESIGNS Harry\LY\LUNGS\English\EQ Laughter Yoga\image\1\Brain-2.jpg"/>
          <p:cNvPicPr>
            <a:picLocks noChangeAspect="1" noChangeArrowheads="1"/>
          </p:cNvPicPr>
          <p:nvPr/>
        </p:nvPicPr>
        <p:blipFill>
          <a:blip r:embed="rId2"/>
          <a:srcRect/>
          <a:stretch>
            <a:fillRect/>
          </a:stretch>
        </p:blipFill>
        <p:spPr bwMode="auto">
          <a:xfrm>
            <a:off x="4475163" y="1295400"/>
            <a:ext cx="4516437" cy="380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914400" y="1066800"/>
            <a:ext cx="3352800" cy="4664075"/>
          </a:xfrm>
          <a:prstGeom prst="rect">
            <a:avLst/>
          </a:prstGeom>
          <a:noFill/>
          <a:ln w="9525">
            <a:noFill/>
            <a:miter lim="800000"/>
            <a:headEnd/>
            <a:tailEnd/>
          </a:ln>
        </p:spPr>
        <p:txBody>
          <a:bodyPr>
            <a:spAutoFit/>
          </a:bodyPr>
          <a:lstStyle/>
          <a:p>
            <a:pPr>
              <a:lnSpc>
                <a:spcPts val="3000"/>
              </a:lnSpc>
            </a:pPr>
            <a:r>
              <a:rPr lang="en-US" sz="3200" u="none">
                <a:latin typeface="Calibri" pitchFamily="34" charset="0"/>
              </a:rPr>
              <a:t>Hippocampus</a:t>
            </a:r>
          </a:p>
          <a:p>
            <a:pPr>
              <a:lnSpc>
                <a:spcPts val="3000"/>
              </a:lnSpc>
            </a:pPr>
            <a:r>
              <a:rPr lang="en-US" u="none">
                <a:latin typeface="Calibri" pitchFamily="34" charset="0"/>
              </a:rPr>
              <a:t>Es hilft uns, Dinge, die wir im Kopf haben (im Kurzzeitgedächtnis) umzuwandeln in Dinge, die wir auch auf lange Sicht behalten (Langzeitgedächtnis). Es fungiert als Gedächtnisanzeiger und sendet Erinnerungen zu den passenden Teilen der Hirnhälften zur Langzeitaufbewahrung, um sie bei Bedarf wieder zurück zu holen. </a:t>
            </a:r>
          </a:p>
        </p:txBody>
      </p:sp>
      <p:sp>
        <p:nvSpPr>
          <p:cNvPr id="24578" name="TextBox 4"/>
          <p:cNvSpPr txBox="1">
            <a:spLocks noChangeArrowheads="1"/>
          </p:cNvSpPr>
          <p:nvPr/>
        </p:nvSpPr>
        <p:spPr bwMode="auto">
          <a:xfrm>
            <a:off x="1531938" y="225425"/>
            <a:ext cx="64008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Limbisches System (Emotionales Hirn)</a:t>
            </a:r>
          </a:p>
        </p:txBody>
      </p:sp>
      <p:pic>
        <p:nvPicPr>
          <p:cNvPr id="24579" name="Picture 2" descr="D:\LY DESIGNS Harry\LY\LUNGS\English\EQ Laughter Yoga\image\1\Brain-2.jpg"/>
          <p:cNvPicPr>
            <a:picLocks noChangeAspect="1" noChangeArrowheads="1"/>
          </p:cNvPicPr>
          <p:nvPr/>
        </p:nvPicPr>
        <p:blipFill>
          <a:blip r:embed="rId2"/>
          <a:srcRect/>
          <a:stretch>
            <a:fillRect/>
          </a:stretch>
        </p:blipFill>
        <p:spPr bwMode="auto">
          <a:xfrm>
            <a:off x="4572000" y="1301750"/>
            <a:ext cx="4516438" cy="380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ChangeArrowheads="1"/>
          </p:cNvSpPr>
          <p:nvPr/>
        </p:nvSpPr>
        <p:spPr bwMode="auto">
          <a:xfrm>
            <a:off x="1600200" y="1573213"/>
            <a:ext cx="6019800" cy="4054475"/>
          </a:xfrm>
          <a:prstGeom prst="rect">
            <a:avLst/>
          </a:prstGeom>
          <a:noFill/>
          <a:ln w="9525">
            <a:noFill/>
            <a:miter lim="800000"/>
            <a:headEnd/>
            <a:tailEnd/>
          </a:ln>
        </p:spPr>
        <p:txBody>
          <a:bodyPr>
            <a:spAutoFit/>
          </a:bodyPr>
          <a:lstStyle/>
          <a:p>
            <a:pPr>
              <a:lnSpc>
                <a:spcPts val="2600"/>
              </a:lnSpc>
            </a:pPr>
            <a:r>
              <a:rPr lang="en-US" b="1" u="none">
                <a:latin typeface="Calibri" pitchFamily="34" charset="0"/>
              </a:rPr>
              <a:t>Um Grundbedürfnisse zu befriedigen</a:t>
            </a:r>
          </a:p>
          <a:p>
            <a:pPr>
              <a:lnSpc>
                <a:spcPts val="2600"/>
              </a:lnSpc>
            </a:pPr>
            <a:r>
              <a:rPr lang="en-US" u="none">
                <a:latin typeface="Calibri" pitchFamily="34" charset="0"/>
              </a:rPr>
              <a:t>(Essen, Unterkunft, Kleidung, Gesundheit, Sicherheit) </a:t>
            </a:r>
            <a:r>
              <a:rPr lang="en-US" u="none">
                <a:solidFill>
                  <a:srgbClr val="FF0000"/>
                </a:solidFill>
                <a:latin typeface="Calibri" pitchFamily="34" charset="0"/>
              </a:rPr>
              <a:t>(WiFi)</a:t>
            </a:r>
          </a:p>
          <a:p>
            <a:pPr>
              <a:lnSpc>
                <a:spcPts val="2600"/>
              </a:lnSpc>
            </a:pPr>
            <a:endParaRPr lang="en-US" u="none">
              <a:latin typeface="Calibri" pitchFamily="34" charset="0"/>
            </a:endParaRPr>
          </a:p>
          <a:p>
            <a:pPr>
              <a:lnSpc>
                <a:spcPts val="2600"/>
              </a:lnSpc>
            </a:pPr>
            <a:r>
              <a:rPr lang="en-US" u="none">
                <a:latin typeface="Calibri" pitchFamily="34" charset="0"/>
              </a:rPr>
              <a:t> </a:t>
            </a:r>
            <a:r>
              <a:rPr lang="en-US" b="1" u="none">
                <a:latin typeface="Calibri" pitchFamily="34" charset="0"/>
              </a:rPr>
              <a:t>Emotionale Bedürfnisse</a:t>
            </a:r>
          </a:p>
          <a:p>
            <a:pPr>
              <a:lnSpc>
                <a:spcPts val="2600"/>
              </a:lnSpc>
            </a:pPr>
            <a:r>
              <a:rPr lang="en-US" u="none">
                <a:latin typeface="Calibri" pitchFamily="34" charset="0"/>
              </a:rPr>
              <a:t>(geliebt, umsorgt, geschätzt und anerkannt werden)</a:t>
            </a:r>
          </a:p>
          <a:p>
            <a:pPr>
              <a:lnSpc>
                <a:spcPts val="2600"/>
              </a:lnSpc>
            </a:pPr>
            <a:endParaRPr lang="en-US" u="none">
              <a:latin typeface="Calibri" pitchFamily="34" charset="0"/>
            </a:endParaRPr>
          </a:p>
          <a:p>
            <a:pPr>
              <a:lnSpc>
                <a:spcPts val="2600"/>
              </a:lnSpc>
            </a:pPr>
            <a:r>
              <a:rPr lang="en-US" b="1" u="none">
                <a:latin typeface="Calibri" pitchFamily="34" charset="0"/>
              </a:rPr>
              <a:t> Vergnügen und Bequemlichkeit </a:t>
            </a:r>
          </a:p>
          <a:p>
            <a:pPr>
              <a:lnSpc>
                <a:spcPts val="2600"/>
              </a:lnSpc>
            </a:pPr>
            <a:r>
              <a:rPr lang="en-US" u="none">
                <a:latin typeface="Calibri" pitchFamily="34" charset="0"/>
              </a:rPr>
              <a:t>(Freude, Freiheit, Frieden, Harmonie)</a:t>
            </a:r>
          </a:p>
          <a:p>
            <a:pPr>
              <a:lnSpc>
                <a:spcPts val="2600"/>
              </a:lnSpc>
            </a:pPr>
            <a:endParaRPr lang="en-US" u="none">
              <a:latin typeface="Calibri" pitchFamily="34" charset="0"/>
            </a:endParaRPr>
          </a:p>
          <a:p>
            <a:pPr>
              <a:lnSpc>
                <a:spcPts val="2600"/>
              </a:lnSpc>
            </a:pPr>
            <a:r>
              <a:rPr lang="en-US" b="1" u="none">
                <a:latin typeface="Calibri" pitchFamily="34" charset="0"/>
              </a:rPr>
              <a:t>Was wir nicht wollen</a:t>
            </a:r>
          </a:p>
          <a:p>
            <a:pPr>
              <a:lnSpc>
                <a:spcPts val="2600"/>
              </a:lnSpc>
            </a:pPr>
            <a:r>
              <a:rPr lang="en-US" u="none">
                <a:latin typeface="Calibri" pitchFamily="34" charset="0"/>
              </a:rPr>
              <a:t>Unbehagen, Schmerz, Kritik, Hindernisse auf dem Weg zu Erfüllungen und Zielen</a:t>
            </a:r>
          </a:p>
        </p:txBody>
      </p:sp>
      <p:sp>
        <p:nvSpPr>
          <p:cNvPr id="25602" name="TextBox 4"/>
          <p:cNvSpPr txBox="1">
            <a:spLocks noChangeArrowheads="1"/>
          </p:cNvSpPr>
          <p:nvPr/>
        </p:nvSpPr>
        <p:spPr bwMode="auto">
          <a:xfrm>
            <a:off x="1752600" y="314325"/>
            <a:ext cx="64008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Warum wir Emotionen brauchen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p:cNvSpPr txBox="1">
            <a:spLocks noChangeArrowheads="1"/>
          </p:cNvSpPr>
          <p:nvPr/>
        </p:nvSpPr>
        <p:spPr bwMode="auto">
          <a:xfrm>
            <a:off x="1447800" y="1371600"/>
            <a:ext cx="6629400" cy="2014538"/>
          </a:xfrm>
          <a:prstGeom prst="rect">
            <a:avLst/>
          </a:prstGeom>
          <a:noFill/>
          <a:ln w="9525">
            <a:noFill/>
            <a:miter lim="800000"/>
            <a:headEnd/>
            <a:tailEnd/>
          </a:ln>
        </p:spPr>
        <p:txBody>
          <a:bodyPr>
            <a:spAutoFit/>
          </a:bodyPr>
          <a:lstStyle/>
          <a:p>
            <a:pPr marL="342900" indent="-342900">
              <a:buFontTx/>
              <a:buBlip>
                <a:blip r:embed="rId2"/>
              </a:buBlip>
            </a:pPr>
            <a:r>
              <a:rPr lang="en-US" u="none">
                <a:latin typeface="Calibri" pitchFamily="34" charset="0"/>
              </a:rPr>
              <a:t> E  und Motion ( Bewegung)</a:t>
            </a:r>
          </a:p>
          <a:p>
            <a:pPr marL="342900" indent="-342900">
              <a:buFontTx/>
              <a:buBlip>
                <a:blip r:embed="rId2"/>
              </a:buBlip>
            </a:pPr>
            <a:endParaRPr lang="en-US" u="none">
              <a:latin typeface="Calibri" pitchFamily="34" charset="0"/>
            </a:endParaRPr>
          </a:p>
          <a:p>
            <a:pPr marL="342900" indent="-342900">
              <a:buFontTx/>
              <a:buBlip>
                <a:blip r:embed="rId2"/>
              </a:buBlip>
            </a:pPr>
            <a:r>
              <a:rPr lang="en-US" u="none">
                <a:latin typeface="Calibri" pitchFamily="34" charset="0"/>
              </a:rPr>
              <a:t>Energie, die Körper und Geist bewegt, um in Aktion zu gehen</a:t>
            </a:r>
          </a:p>
          <a:p>
            <a:pPr marL="342900" indent="-342900">
              <a:buFontTx/>
              <a:buBlip>
                <a:blip r:embed="rId2"/>
              </a:buBlip>
            </a:pPr>
            <a:endParaRPr lang="en-US" u="none">
              <a:latin typeface="Calibri" pitchFamily="34" charset="0"/>
            </a:endParaRPr>
          </a:p>
          <a:p>
            <a:pPr marL="342900" indent="-342900">
              <a:buFontTx/>
              <a:buBlip>
                <a:blip r:embed="rId2"/>
              </a:buBlip>
            </a:pPr>
            <a:r>
              <a:rPr lang="en-US" u="none">
                <a:latin typeface="Calibri" pitchFamily="34" charset="0"/>
              </a:rPr>
              <a:t>Das zu tun, was dir im Leben am wichtigsten ist</a:t>
            </a:r>
          </a:p>
          <a:p>
            <a:pPr marL="342900" indent="-342900">
              <a:buFontTx/>
              <a:buBlip>
                <a:blip r:embed="rId2"/>
              </a:buBlip>
            </a:pPr>
            <a:endParaRPr lang="en-US" u="none">
              <a:latin typeface="Calibri" pitchFamily="34" charset="0"/>
            </a:endParaRPr>
          </a:p>
          <a:p>
            <a:pPr marL="342900" indent="-342900">
              <a:buFontTx/>
              <a:buBlip>
                <a:blip r:embed="rId2"/>
              </a:buBlip>
            </a:pPr>
            <a:r>
              <a:rPr lang="en-US" u="none">
                <a:latin typeface="Calibri" pitchFamily="34" charset="0"/>
              </a:rPr>
              <a:t>Das zu beseitigen, was deiner Erfüllung im Wege ist</a:t>
            </a:r>
          </a:p>
        </p:txBody>
      </p:sp>
      <p:sp>
        <p:nvSpPr>
          <p:cNvPr id="26626" name="TextBox 4"/>
          <p:cNvSpPr txBox="1">
            <a:spLocks noChangeArrowheads="1"/>
          </p:cNvSpPr>
          <p:nvPr/>
        </p:nvSpPr>
        <p:spPr bwMode="auto">
          <a:xfrm>
            <a:off x="1752600" y="314325"/>
            <a:ext cx="64008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Was ist EMOTION ?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ChangeArrowheads="1"/>
          </p:cNvSpPr>
          <p:nvPr/>
        </p:nvSpPr>
        <p:spPr bwMode="auto">
          <a:xfrm>
            <a:off x="1219200" y="1066800"/>
            <a:ext cx="8450263" cy="5338763"/>
          </a:xfrm>
          <a:prstGeom prst="rect">
            <a:avLst/>
          </a:prstGeom>
          <a:noFill/>
          <a:ln w="9525">
            <a:noFill/>
            <a:miter lim="800000"/>
            <a:headEnd/>
            <a:tailEnd/>
          </a:ln>
        </p:spPr>
        <p:txBody>
          <a:bodyPr>
            <a:spAutoFit/>
          </a:bodyPr>
          <a:lstStyle/>
          <a:p>
            <a:pPr>
              <a:spcBef>
                <a:spcPts val="1200"/>
              </a:spcBef>
            </a:pPr>
            <a:r>
              <a:rPr lang="en-US" u="none">
                <a:latin typeface="Calibri" pitchFamily="34" charset="0"/>
              </a:rPr>
              <a:t>Emotionale Intelligenz  ist die Fähigkeit, </a:t>
            </a:r>
          </a:p>
          <a:p>
            <a:pPr>
              <a:spcBef>
                <a:spcPts val="1200"/>
              </a:spcBef>
              <a:buFontTx/>
              <a:buBlip>
                <a:blip r:embed="rId2"/>
              </a:buBlip>
            </a:pPr>
            <a:r>
              <a:rPr lang="en-US" u="none">
                <a:latin typeface="Calibri" pitchFamily="34" charset="0"/>
              </a:rPr>
              <a:t>  UNSERE EMOTIONEN und die</a:t>
            </a:r>
          </a:p>
          <a:p>
            <a:pPr>
              <a:spcBef>
                <a:spcPts val="1200"/>
              </a:spcBef>
              <a:buFontTx/>
              <a:buBlip>
                <a:blip r:embed="rId2"/>
              </a:buBlip>
            </a:pPr>
            <a:r>
              <a:rPr lang="en-US" u="none">
                <a:latin typeface="Calibri" pitchFamily="34" charset="0"/>
              </a:rPr>
              <a:t>  EMOTIONEN ANDERER</a:t>
            </a:r>
          </a:p>
          <a:p>
            <a:pPr>
              <a:spcBef>
                <a:spcPts val="1200"/>
              </a:spcBef>
            </a:pPr>
            <a:r>
              <a:rPr lang="en-US" u="none">
                <a:latin typeface="Calibri" pitchFamily="34" charset="0"/>
              </a:rPr>
              <a:t>zu erkennen, zu nutzen, zu verstehen und zu bewältigen</a:t>
            </a:r>
          </a:p>
          <a:p>
            <a:pPr>
              <a:spcBef>
                <a:spcPts val="1200"/>
              </a:spcBef>
            </a:pPr>
            <a:r>
              <a:rPr lang="en-US" u="none">
                <a:latin typeface="Calibri" pitchFamily="34" charset="0"/>
              </a:rPr>
              <a:t>Und wie schaffen wir, unser Verhalten und unsere sozialen Schwierigkeiten zu steuern und wie treffen wir unsere Entscheidungen, um positive Ergebnisse zu erzielen?</a:t>
            </a:r>
          </a:p>
          <a:p>
            <a:pPr>
              <a:spcBef>
                <a:spcPts val="1200"/>
              </a:spcBef>
              <a:buClr>
                <a:srgbClr val="00B050"/>
              </a:buClr>
              <a:buFont typeface="Wingdings" pitchFamily="2" charset="2"/>
              <a:buChar char="ü"/>
            </a:pPr>
            <a:r>
              <a:rPr lang="en-US" u="none">
                <a:latin typeface="Calibri" pitchFamily="34" charset="0"/>
              </a:rPr>
              <a:t>  Stress reduzieren</a:t>
            </a:r>
          </a:p>
          <a:p>
            <a:pPr>
              <a:spcBef>
                <a:spcPts val="1200"/>
              </a:spcBef>
              <a:buClr>
                <a:srgbClr val="00B050"/>
              </a:buClr>
              <a:buFont typeface="Wingdings" pitchFamily="2" charset="2"/>
              <a:buChar char="ü"/>
            </a:pPr>
            <a:r>
              <a:rPr lang="en-US" u="none">
                <a:latin typeface="Calibri" pitchFamily="34" charset="0"/>
              </a:rPr>
              <a:t>  effektiv kommunizieren</a:t>
            </a:r>
          </a:p>
          <a:p>
            <a:pPr>
              <a:spcBef>
                <a:spcPts val="1200"/>
              </a:spcBef>
              <a:buClr>
                <a:srgbClr val="00B050"/>
              </a:buClr>
              <a:buFont typeface="Wingdings" pitchFamily="2" charset="2"/>
              <a:buChar char="ü"/>
            </a:pPr>
            <a:r>
              <a:rPr lang="en-US" u="none">
                <a:latin typeface="Calibri" pitchFamily="34" charset="0"/>
              </a:rPr>
              <a:t>  gesündere Beziehungen</a:t>
            </a:r>
          </a:p>
          <a:p>
            <a:pPr>
              <a:spcBef>
                <a:spcPts val="1200"/>
              </a:spcBef>
              <a:buClr>
                <a:srgbClr val="00B050"/>
              </a:buClr>
              <a:buFont typeface="Wingdings" pitchFamily="2" charset="2"/>
              <a:buChar char="ü"/>
            </a:pPr>
            <a:r>
              <a:rPr lang="en-US" u="none">
                <a:latin typeface="Calibri" pitchFamily="34" charset="0"/>
              </a:rPr>
              <a:t>  Herausforderungen meistern</a:t>
            </a:r>
          </a:p>
          <a:p>
            <a:pPr>
              <a:spcBef>
                <a:spcPts val="1200"/>
              </a:spcBef>
              <a:buClr>
                <a:srgbClr val="00B050"/>
              </a:buClr>
              <a:buFont typeface="Wingdings" pitchFamily="2" charset="2"/>
              <a:buChar char="ü"/>
            </a:pPr>
            <a:r>
              <a:rPr lang="en-US" u="none">
                <a:latin typeface="Calibri" pitchFamily="34" charset="0"/>
              </a:rPr>
              <a:t>  Konflikte entschärfen </a:t>
            </a:r>
          </a:p>
          <a:p>
            <a:pPr>
              <a:spcBef>
                <a:spcPts val="1200"/>
              </a:spcBef>
              <a:buClr>
                <a:srgbClr val="00B050"/>
              </a:buClr>
              <a:buFont typeface="Wingdings" pitchFamily="2" charset="2"/>
              <a:buChar char="ü"/>
            </a:pPr>
            <a:r>
              <a:rPr lang="en-US" u="none">
                <a:latin typeface="Calibri" pitchFamily="34" charset="0"/>
              </a:rPr>
              <a:t>  Erfolg im Beruf</a:t>
            </a:r>
          </a:p>
          <a:p>
            <a:pPr>
              <a:spcBef>
                <a:spcPts val="1200"/>
              </a:spcBef>
              <a:buClr>
                <a:srgbClr val="00B050"/>
              </a:buClr>
              <a:buFont typeface="Wingdings" pitchFamily="2" charset="2"/>
              <a:buChar char="ü"/>
            </a:pPr>
            <a:r>
              <a:rPr lang="en-US" u="none">
                <a:latin typeface="Calibri" pitchFamily="34" charset="0"/>
              </a:rPr>
              <a:t>  Zufriedenheit, Frieden, Harmonie</a:t>
            </a:r>
          </a:p>
        </p:txBody>
      </p:sp>
      <p:sp>
        <p:nvSpPr>
          <p:cNvPr id="27650" name="TextBox 4"/>
          <p:cNvSpPr txBox="1">
            <a:spLocks noChangeArrowheads="1"/>
          </p:cNvSpPr>
          <p:nvPr/>
        </p:nvSpPr>
        <p:spPr bwMode="auto">
          <a:xfrm>
            <a:off x="1524000" y="314325"/>
            <a:ext cx="68580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Was ist Emotionale Intelligenz ( EQ)</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2432050" y="3392488"/>
            <a:ext cx="4724400" cy="172878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none"/>
          </a:p>
        </p:txBody>
      </p:sp>
      <p:sp>
        <p:nvSpPr>
          <p:cNvPr id="28674" name="Rectangle 14"/>
          <p:cNvSpPr>
            <a:spLocks noChangeArrowheads="1"/>
          </p:cNvSpPr>
          <p:nvPr/>
        </p:nvSpPr>
        <p:spPr bwMode="auto">
          <a:xfrm>
            <a:off x="2590800" y="3276600"/>
            <a:ext cx="4572000" cy="1187450"/>
          </a:xfrm>
          <a:prstGeom prst="rect">
            <a:avLst/>
          </a:prstGeom>
          <a:noFill/>
          <a:ln w="9525">
            <a:noFill/>
            <a:miter lim="800000"/>
            <a:headEnd/>
            <a:tailEnd/>
          </a:ln>
        </p:spPr>
        <p:txBody>
          <a:bodyPr>
            <a:spAutoFit/>
          </a:bodyPr>
          <a:lstStyle/>
          <a:p>
            <a:r>
              <a:rPr lang="en-US" sz="2400" b="1" u="none">
                <a:solidFill>
                  <a:srgbClr val="376092"/>
                </a:solidFill>
                <a:latin typeface="Calibri" pitchFamily="34" charset="0"/>
              </a:rPr>
              <a:t>Gedanken                     Emotionen</a:t>
            </a:r>
            <a:r>
              <a:rPr lang="en-US" sz="2400" b="1" u="none">
                <a:latin typeface="Calibri" pitchFamily="34" charset="0"/>
              </a:rPr>
              <a:t>  </a:t>
            </a:r>
          </a:p>
          <a:p>
            <a:endParaRPr lang="en-US" sz="2400" b="1" u="none">
              <a:latin typeface="Calibri" pitchFamily="34" charset="0"/>
            </a:endParaRPr>
          </a:p>
          <a:p>
            <a:r>
              <a:rPr lang="en-US" sz="2400" b="1" u="none">
                <a:latin typeface="Calibri" pitchFamily="34" charset="0"/>
              </a:rPr>
              <a:t>	         </a:t>
            </a:r>
            <a:r>
              <a:rPr lang="en-US" sz="2400" b="1" u="none">
                <a:solidFill>
                  <a:srgbClr val="376092"/>
                </a:solidFill>
                <a:latin typeface="Calibri" pitchFamily="34" charset="0"/>
              </a:rPr>
              <a:t>Intellekt</a:t>
            </a:r>
            <a:r>
              <a:rPr lang="en-US" sz="2400" b="1" u="none">
                <a:latin typeface="Calibri" pitchFamily="34" charset="0"/>
              </a:rPr>
              <a:t>  </a:t>
            </a:r>
          </a:p>
        </p:txBody>
      </p:sp>
      <p:sp>
        <p:nvSpPr>
          <p:cNvPr id="28675" name="Rectangle 3"/>
          <p:cNvSpPr>
            <a:spLocks noChangeArrowheads="1"/>
          </p:cNvSpPr>
          <p:nvPr/>
        </p:nvSpPr>
        <p:spPr bwMode="auto">
          <a:xfrm>
            <a:off x="762000" y="5181600"/>
            <a:ext cx="8458200" cy="466725"/>
          </a:xfrm>
          <a:prstGeom prst="rect">
            <a:avLst/>
          </a:prstGeom>
          <a:noFill/>
          <a:ln w="9525">
            <a:solidFill>
              <a:srgbClr val="0099CC"/>
            </a:solidFill>
            <a:miter lim="800000"/>
            <a:headEnd/>
            <a:tailEnd/>
          </a:ln>
        </p:spPr>
        <p:txBody>
          <a:bodyPr>
            <a:spAutoFit/>
          </a:bodyPr>
          <a:lstStyle/>
          <a:p>
            <a:r>
              <a:rPr lang="en-US" sz="2400" b="1" u="none">
                <a:solidFill>
                  <a:srgbClr val="376092"/>
                </a:solidFill>
                <a:latin typeface="Calibri" pitchFamily="34" charset="0"/>
              </a:rPr>
              <a:t>Emotionen</a:t>
            </a:r>
            <a:r>
              <a:rPr lang="en-US" sz="2400" u="none">
                <a:latin typeface="Calibri" pitchFamily="34" charset="0"/>
              </a:rPr>
              <a:t>        Physiologische Reaktionen im Körper          </a:t>
            </a:r>
            <a:r>
              <a:rPr lang="en-US" sz="2400" b="1" u="none">
                <a:solidFill>
                  <a:schemeClr val="tx2"/>
                </a:solidFill>
                <a:latin typeface="Calibri" pitchFamily="34" charset="0"/>
              </a:rPr>
              <a:t>Gefühle</a:t>
            </a:r>
          </a:p>
        </p:txBody>
      </p:sp>
      <p:sp>
        <p:nvSpPr>
          <p:cNvPr id="28676" name="TextBox 4"/>
          <p:cNvSpPr txBox="1">
            <a:spLocks noChangeArrowheads="1"/>
          </p:cNvSpPr>
          <p:nvPr/>
        </p:nvSpPr>
        <p:spPr bwMode="auto">
          <a:xfrm>
            <a:off x="1752600" y="314325"/>
            <a:ext cx="64008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Wie entstehen unsere Gefühle?</a:t>
            </a:r>
          </a:p>
        </p:txBody>
      </p:sp>
      <p:cxnSp>
        <p:nvCxnSpPr>
          <p:cNvPr id="9" name="Straight Arrow Connector 8"/>
          <p:cNvCxnSpPr/>
          <p:nvPr/>
        </p:nvCxnSpPr>
        <p:spPr>
          <a:xfrm rot="5400000" flipH="1" flipV="1">
            <a:off x="4458494" y="3771106"/>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678" name="Rectangle 13"/>
          <p:cNvSpPr>
            <a:spLocks noChangeArrowheads="1"/>
          </p:cNvSpPr>
          <p:nvPr/>
        </p:nvSpPr>
        <p:spPr bwMode="auto">
          <a:xfrm>
            <a:off x="1371600" y="990600"/>
            <a:ext cx="7086600" cy="488950"/>
          </a:xfrm>
          <a:prstGeom prst="rect">
            <a:avLst/>
          </a:prstGeom>
          <a:noFill/>
          <a:ln w="9525">
            <a:noFill/>
            <a:miter lim="800000"/>
            <a:headEnd/>
            <a:tailEnd/>
          </a:ln>
        </p:spPr>
        <p:txBody>
          <a:bodyPr>
            <a:spAutoFit/>
          </a:bodyPr>
          <a:lstStyle/>
          <a:p>
            <a:pPr algn="ctr"/>
            <a:r>
              <a:rPr lang="en-US" sz="2600" b="1" u="none">
                <a:solidFill>
                  <a:srgbClr val="376092"/>
                </a:solidFill>
                <a:latin typeface="Calibri" pitchFamily="34" charset="0"/>
              </a:rPr>
              <a:t>Quellen der Gedanken</a:t>
            </a:r>
          </a:p>
        </p:txBody>
      </p:sp>
      <p:sp>
        <p:nvSpPr>
          <p:cNvPr id="28679" name="Rectangle 17"/>
          <p:cNvSpPr>
            <a:spLocks noChangeArrowheads="1"/>
          </p:cNvSpPr>
          <p:nvPr/>
        </p:nvSpPr>
        <p:spPr bwMode="auto">
          <a:xfrm>
            <a:off x="2720975" y="4508500"/>
            <a:ext cx="4267200" cy="366713"/>
          </a:xfrm>
          <a:prstGeom prst="rect">
            <a:avLst/>
          </a:prstGeom>
          <a:noFill/>
          <a:ln w="9525">
            <a:noFill/>
            <a:miter lim="800000"/>
            <a:headEnd/>
            <a:tailEnd/>
          </a:ln>
        </p:spPr>
        <p:txBody>
          <a:bodyPr wrap="none">
            <a:spAutoFit/>
          </a:bodyPr>
          <a:lstStyle/>
          <a:p>
            <a:r>
              <a:rPr lang="en-US" u="none">
                <a:latin typeface="Calibri" pitchFamily="34" charset="0"/>
              </a:rPr>
              <a:t>(Fähigkeit zum Nachdenken und Beurteilen)</a:t>
            </a:r>
          </a:p>
        </p:txBody>
      </p:sp>
      <p:sp>
        <p:nvSpPr>
          <p:cNvPr id="28682" name="Rectangle 25"/>
          <p:cNvSpPr>
            <a:spLocks noChangeArrowheads="1"/>
          </p:cNvSpPr>
          <p:nvPr/>
        </p:nvSpPr>
        <p:spPr bwMode="auto">
          <a:xfrm>
            <a:off x="1295400" y="2200275"/>
            <a:ext cx="3048000" cy="915988"/>
          </a:xfrm>
          <a:prstGeom prst="rect">
            <a:avLst/>
          </a:prstGeom>
          <a:noFill/>
          <a:ln w="9525">
            <a:noFill/>
            <a:miter lim="800000"/>
            <a:headEnd/>
            <a:tailEnd/>
          </a:ln>
        </p:spPr>
        <p:txBody>
          <a:bodyPr>
            <a:spAutoFit/>
          </a:bodyPr>
          <a:lstStyle/>
          <a:p>
            <a:r>
              <a:rPr lang="en-US" b="1" u="none">
                <a:solidFill>
                  <a:srgbClr val="376092"/>
                </a:solidFill>
                <a:latin typeface="Calibri" pitchFamily="34" charset="0"/>
              </a:rPr>
              <a:t>Äußere Welt</a:t>
            </a:r>
          </a:p>
          <a:p>
            <a:r>
              <a:rPr lang="en-US" u="none">
                <a:latin typeface="Calibri" pitchFamily="34" charset="0"/>
              </a:rPr>
              <a:t>(Objekte, Menschen, Ereignisse)</a:t>
            </a:r>
          </a:p>
        </p:txBody>
      </p:sp>
      <p:sp>
        <p:nvSpPr>
          <p:cNvPr id="28683" name="Rectangle 26"/>
          <p:cNvSpPr>
            <a:spLocks noChangeArrowheads="1"/>
          </p:cNvSpPr>
          <p:nvPr/>
        </p:nvSpPr>
        <p:spPr bwMode="auto">
          <a:xfrm>
            <a:off x="6172200" y="2209800"/>
            <a:ext cx="2590800" cy="1190625"/>
          </a:xfrm>
          <a:prstGeom prst="rect">
            <a:avLst/>
          </a:prstGeom>
          <a:noFill/>
          <a:ln w="9525">
            <a:noFill/>
            <a:miter lim="800000"/>
            <a:headEnd/>
            <a:tailEnd/>
          </a:ln>
        </p:spPr>
        <p:txBody>
          <a:bodyPr>
            <a:spAutoFit/>
          </a:bodyPr>
          <a:lstStyle/>
          <a:p>
            <a:r>
              <a:rPr lang="en-US" b="1" u="none">
                <a:solidFill>
                  <a:srgbClr val="376092"/>
                </a:solidFill>
                <a:latin typeface="Calibri" pitchFamily="34" charset="0"/>
              </a:rPr>
              <a:t>Innere Welt</a:t>
            </a:r>
          </a:p>
          <a:p>
            <a:r>
              <a:rPr lang="en-US" u="none">
                <a:latin typeface="Calibri" pitchFamily="34" charset="0"/>
              </a:rPr>
              <a:t>(Vergangene Erlebnisse, im Unterbewußtsein gespeichert )</a:t>
            </a:r>
          </a:p>
        </p:txBody>
      </p:sp>
      <p:cxnSp>
        <p:nvCxnSpPr>
          <p:cNvPr id="29" name="Straight Arrow Connector 28"/>
          <p:cNvCxnSpPr/>
          <p:nvPr/>
        </p:nvCxnSpPr>
        <p:spPr>
          <a:xfrm rot="5400000">
            <a:off x="4420394" y="1751806"/>
            <a:ext cx="609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360613" y="2057400"/>
            <a:ext cx="4419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245519" y="2172494"/>
            <a:ext cx="228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666707" y="2172494"/>
            <a:ext cx="2286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674" idx="0"/>
            <a:endCxn id="28674" idx="0"/>
          </p:cNvCxnSpPr>
          <p:nvPr/>
        </p:nvCxnSpPr>
        <p:spPr>
          <a:xfrm>
            <a:off x="4876800" y="3276600"/>
            <a:ext cx="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690" name="Line 18"/>
          <p:cNvSpPr>
            <a:spLocks noChangeShapeType="1"/>
          </p:cNvSpPr>
          <p:nvPr/>
        </p:nvSpPr>
        <p:spPr bwMode="auto">
          <a:xfrm>
            <a:off x="4038600" y="3505200"/>
            <a:ext cx="1371600" cy="0"/>
          </a:xfrm>
          <a:prstGeom prst="line">
            <a:avLst/>
          </a:prstGeom>
          <a:noFill/>
          <a:ln w="28575">
            <a:solidFill>
              <a:srgbClr val="0099CC"/>
            </a:solidFill>
            <a:round/>
            <a:headEnd/>
            <a:tailEnd type="triangle" w="med" len="med"/>
          </a:ln>
          <a:effectLst/>
        </p:spPr>
        <p:txBody>
          <a:bodyPr/>
          <a:lstStyle/>
          <a:p>
            <a:endParaRPr lang="de-DE"/>
          </a:p>
        </p:txBody>
      </p:sp>
      <p:sp>
        <p:nvSpPr>
          <p:cNvPr id="28691" name="Line 19"/>
          <p:cNvSpPr>
            <a:spLocks noChangeShapeType="1"/>
          </p:cNvSpPr>
          <p:nvPr/>
        </p:nvSpPr>
        <p:spPr bwMode="auto">
          <a:xfrm>
            <a:off x="2252663" y="5408613"/>
            <a:ext cx="504825" cy="0"/>
          </a:xfrm>
          <a:prstGeom prst="line">
            <a:avLst/>
          </a:prstGeom>
          <a:noFill/>
          <a:ln w="28575">
            <a:solidFill>
              <a:schemeClr val="accent1"/>
            </a:solidFill>
            <a:round/>
            <a:headEnd/>
            <a:tailEnd type="triangle" w="med" len="med"/>
          </a:ln>
          <a:effectLst/>
        </p:spPr>
        <p:txBody>
          <a:bodyPr/>
          <a:lstStyle/>
          <a:p>
            <a:endParaRPr lang="de-DE"/>
          </a:p>
        </p:txBody>
      </p:sp>
      <p:sp>
        <p:nvSpPr>
          <p:cNvPr id="28692" name="Line 20"/>
          <p:cNvSpPr>
            <a:spLocks noChangeShapeType="1"/>
          </p:cNvSpPr>
          <p:nvPr/>
        </p:nvSpPr>
        <p:spPr bwMode="auto">
          <a:xfrm>
            <a:off x="7400925" y="5408613"/>
            <a:ext cx="611188" cy="0"/>
          </a:xfrm>
          <a:prstGeom prst="line">
            <a:avLst/>
          </a:prstGeom>
          <a:noFill/>
          <a:ln w="28575">
            <a:solidFill>
              <a:schemeClr val="accent1"/>
            </a:solidFill>
            <a:round/>
            <a:headEnd/>
            <a:tailEnd type="triangle" w="med" len="med"/>
          </a:ln>
          <a:effectLst/>
        </p:spPr>
        <p:txBody>
          <a:bodyPr/>
          <a:lstStyle/>
          <a:p>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2438400" y="1524000"/>
            <a:ext cx="4572000" cy="3417888"/>
          </a:xfrm>
          <a:prstGeom prst="rect">
            <a:avLst/>
          </a:prstGeom>
          <a:noFill/>
          <a:ln w="9525">
            <a:noFill/>
            <a:miter lim="800000"/>
            <a:headEnd/>
            <a:tailEnd/>
          </a:ln>
        </p:spPr>
        <p:txBody>
          <a:bodyPr>
            <a:spAutoFit/>
          </a:bodyPr>
          <a:lstStyle/>
          <a:p>
            <a:r>
              <a:rPr lang="en-US" b="1" u="none">
                <a:latin typeface="Calibri" pitchFamily="34" charset="0"/>
              </a:rPr>
              <a:t>Positive Emotionen</a:t>
            </a:r>
          </a:p>
          <a:p>
            <a:endParaRPr lang="en-US" b="1" u="none">
              <a:latin typeface="Calibri" pitchFamily="34" charset="0"/>
            </a:endParaRPr>
          </a:p>
          <a:p>
            <a:pPr>
              <a:buFontTx/>
              <a:buBlip>
                <a:blip r:embed="rId2"/>
              </a:buBlip>
            </a:pPr>
            <a:r>
              <a:rPr lang="en-US" u="none">
                <a:latin typeface="Calibri" pitchFamily="34" charset="0"/>
              </a:rPr>
              <a:t>  Gefühl von Liebe und Glück</a:t>
            </a:r>
          </a:p>
          <a:p>
            <a:pPr>
              <a:buFontTx/>
              <a:buBlip>
                <a:blip r:embed="rId2"/>
              </a:buBlip>
            </a:pPr>
            <a:endParaRPr lang="en-US" u="none">
              <a:latin typeface="Calibri" pitchFamily="34" charset="0"/>
            </a:endParaRPr>
          </a:p>
          <a:p>
            <a:pPr>
              <a:buFontTx/>
              <a:buBlip>
                <a:blip r:embed="rId2"/>
              </a:buBlip>
            </a:pPr>
            <a:r>
              <a:rPr lang="en-US" u="none">
                <a:latin typeface="Calibri" pitchFamily="34" charset="0"/>
              </a:rPr>
              <a:t>  zieht Menschen an</a:t>
            </a:r>
          </a:p>
          <a:p>
            <a:endParaRPr lang="en-US" u="none">
              <a:latin typeface="Calibri" pitchFamily="34" charset="0"/>
            </a:endParaRPr>
          </a:p>
          <a:p>
            <a:endParaRPr lang="en-US" u="none">
              <a:latin typeface="Calibri" pitchFamily="34" charset="0"/>
            </a:endParaRPr>
          </a:p>
          <a:p>
            <a:r>
              <a:rPr lang="en-US" sz="2000" b="1" u="none">
                <a:latin typeface="Calibri" pitchFamily="34" charset="0"/>
              </a:rPr>
              <a:t>Negative Gefühle</a:t>
            </a:r>
          </a:p>
          <a:p>
            <a:endParaRPr lang="en-US" u="none">
              <a:latin typeface="Calibri" pitchFamily="34" charset="0"/>
            </a:endParaRPr>
          </a:p>
          <a:p>
            <a:pPr>
              <a:buFontTx/>
              <a:buBlip>
                <a:blip r:embed="rId2"/>
              </a:buBlip>
            </a:pPr>
            <a:r>
              <a:rPr lang="en-US" u="none">
                <a:latin typeface="Calibri" pitchFamily="34" charset="0"/>
              </a:rPr>
              <a:t>  bringt Unbehagen und Schmerz</a:t>
            </a:r>
          </a:p>
          <a:p>
            <a:pPr>
              <a:buFontTx/>
              <a:buBlip>
                <a:blip r:embed="rId2"/>
              </a:buBlip>
            </a:pPr>
            <a:endParaRPr lang="en-US" u="none">
              <a:latin typeface="Calibri" pitchFamily="34" charset="0"/>
            </a:endParaRPr>
          </a:p>
          <a:p>
            <a:pPr>
              <a:buFontTx/>
              <a:buBlip>
                <a:blip r:embed="rId2"/>
              </a:buBlip>
            </a:pPr>
            <a:r>
              <a:rPr lang="en-US" u="none">
                <a:latin typeface="Calibri" pitchFamily="34" charset="0"/>
              </a:rPr>
              <a:t>  stößt Menschen ab oder du gehst</a:t>
            </a:r>
          </a:p>
        </p:txBody>
      </p:sp>
      <p:sp>
        <p:nvSpPr>
          <p:cNvPr id="29698" name="TextBox 4"/>
          <p:cNvSpPr txBox="1">
            <a:spLocks noChangeArrowheads="1"/>
          </p:cNvSpPr>
          <p:nvPr/>
        </p:nvSpPr>
        <p:spPr bwMode="auto">
          <a:xfrm>
            <a:off x="1524000" y="314325"/>
            <a:ext cx="68580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Verschiedene Arten von Emotionen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3"/>
          <p:cNvSpPr txBox="1">
            <a:spLocks noChangeArrowheads="1"/>
          </p:cNvSpPr>
          <p:nvPr/>
        </p:nvSpPr>
        <p:spPr bwMode="auto">
          <a:xfrm>
            <a:off x="1447800" y="914400"/>
            <a:ext cx="6934200" cy="5035550"/>
          </a:xfrm>
          <a:prstGeom prst="rect">
            <a:avLst/>
          </a:prstGeom>
          <a:noFill/>
          <a:ln w="9525">
            <a:noFill/>
            <a:miter lim="800000"/>
            <a:headEnd/>
            <a:tailEnd/>
          </a:ln>
        </p:spPr>
        <p:txBody>
          <a:bodyPr>
            <a:spAutoFit/>
          </a:bodyPr>
          <a:lstStyle/>
          <a:p>
            <a:r>
              <a:rPr lang="en-US" u="none">
                <a:latin typeface="Calibri" pitchFamily="34" charset="0"/>
              </a:rPr>
              <a:t> </a:t>
            </a:r>
            <a:r>
              <a:rPr lang="en-US" b="1" u="none">
                <a:latin typeface="Calibri" pitchFamily="34" charset="0"/>
              </a:rPr>
              <a:t>TYP A VERHALTEN </a:t>
            </a:r>
            <a:endParaRPr lang="en-US" u="none">
              <a:latin typeface="Calibri" pitchFamily="34" charset="0"/>
            </a:endParaRPr>
          </a:p>
          <a:p>
            <a:r>
              <a:rPr lang="en-US" u="none">
                <a:latin typeface="Calibri" pitchFamily="34" charset="0"/>
              </a:rPr>
              <a:t> sehr aktiv, unruhig</a:t>
            </a:r>
          </a:p>
          <a:p>
            <a:r>
              <a:rPr lang="en-US" u="none">
                <a:latin typeface="Calibri" pitchFamily="34" charset="0"/>
              </a:rPr>
              <a:t> Gefühl von Eile, Hetze</a:t>
            </a:r>
          </a:p>
          <a:p>
            <a:r>
              <a:rPr lang="en-US" u="none">
                <a:latin typeface="Calibri" pitchFamily="34" charset="0"/>
              </a:rPr>
              <a:t> ausgeprägtes Wettbewerbsstreben</a:t>
            </a:r>
          </a:p>
          <a:p>
            <a:r>
              <a:rPr lang="en-US" u="none">
                <a:latin typeface="Calibri" pitchFamily="34" charset="0"/>
              </a:rPr>
              <a:t> feindlich und agressiv </a:t>
            </a:r>
          </a:p>
          <a:p>
            <a:r>
              <a:rPr lang="en-US" u="none">
                <a:latin typeface="Calibri" pitchFamily="34" charset="0"/>
              </a:rPr>
              <a:t> geht, spricht und isst schnell</a:t>
            </a:r>
          </a:p>
          <a:p>
            <a:r>
              <a:rPr lang="en-US" u="none">
                <a:latin typeface="Calibri" pitchFamily="34" charset="0"/>
              </a:rPr>
              <a:t> hat Angst, Geld oder kostbare Zeit zu verlieren</a:t>
            </a:r>
          </a:p>
          <a:p>
            <a:r>
              <a:rPr lang="en-US" u="none">
                <a:latin typeface="Calibri" pitchFamily="34" charset="0"/>
              </a:rPr>
              <a:t> drückt sich durch Ärger aus  </a:t>
            </a:r>
          </a:p>
          <a:p>
            <a:r>
              <a:rPr lang="en-US" u="none">
                <a:latin typeface="Calibri" pitchFamily="34" charset="0"/>
              </a:rPr>
              <a:t> hoher Blutdruck und Herzerkrankungen</a:t>
            </a:r>
          </a:p>
          <a:p>
            <a:endParaRPr lang="en-US" u="none">
              <a:latin typeface="Calibri" pitchFamily="34" charset="0"/>
            </a:endParaRPr>
          </a:p>
          <a:p>
            <a:r>
              <a:rPr lang="en-US" b="1" u="none">
                <a:latin typeface="Calibri" pitchFamily="34" charset="0"/>
              </a:rPr>
              <a:t> TYP C Verhalten</a:t>
            </a:r>
            <a:endParaRPr lang="en-US" u="none">
              <a:latin typeface="Calibri" pitchFamily="34" charset="0"/>
            </a:endParaRPr>
          </a:p>
          <a:p>
            <a:r>
              <a:rPr lang="en-US" u="none">
                <a:latin typeface="Calibri" pitchFamily="34" charset="0"/>
              </a:rPr>
              <a:t> passiv und langsam  </a:t>
            </a:r>
          </a:p>
          <a:p>
            <a:r>
              <a:rPr lang="en-US" u="none">
                <a:latin typeface="Calibri" pitchFamily="34" charset="0"/>
              </a:rPr>
              <a:t> leidet still</a:t>
            </a:r>
          </a:p>
          <a:p>
            <a:r>
              <a:rPr lang="en-US" u="none">
                <a:latin typeface="Calibri" pitchFamily="34" charset="0"/>
              </a:rPr>
              <a:t> verschließt seine Emotionen</a:t>
            </a:r>
          </a:p>
          <a:p>
            <a:r>
              <a:rPr lang="en-US" u="none">
                <a:latin typeface="Calibri" pitchFamily="34" charset="0"/>
              </a:rPr>
              <a:t> geht schnell in Widerstand </a:t>
            </a:r>
          </a:p>
          <a:p>
            <a:r>
              <a:rPr lang="en-US" u="none">
                <a:latin typeface="Calibri" pitchFamily="34" charset="0"/>
              </a:rPr>
              <a:t> fühlt Feindseligkeit, Ablehnung und Unterdrückung</a:t>
            </a:r>
          </a:p>
          <a:p>
            <a:r>
              <a:rPr lang="en-US" u="none">
                <a:latin typeface="Calibri" pitchFamily="34" charset="0"/>
              </a:rPr>
              <a:t> emotionale Taubheit</a:t>
            </a:r>
          </a:p>
          <a:p>
            <a:r>
              <a:rPr lang="en-US" u="none">
                <a:latin typeface="Calibri" pitchFamily="34" charset="0"/>
              </a:rPr>
              <a:t> Krebs und Autoimmunerkrankungen</a:t>
            </a:r>
          </a:p>
        </p:txBody>
      </p:sp>
      <p:sp>
        <p:nvSpPr>
          <p:cNvPr id="30722" name="TextBox 2"/>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TYP A &amp; TYP 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ChangeArrowheads="1"/>
          </p:cNvSpPr>
          <p:nvPr/>
        </p:nvSpPr>
        <p:spPr bwMode="auto">
          <a:xfrm>
            <a:off x="1447800" y="1066800"/>
            <a:ext cx="6781800" cy="1554163"/>
          </a:xfrm>
          <a:prstGeom prst="rect">
            <a:avLst/>
          </a:prstGeom>
          <a:noFill/>
          <a:ln w="9525">
            <a:noFill/>
            <a:miter lim="800000"/>
            <a:headEnd/>
            <a:tailEnd/>
          </a:ln>
        </p:spPr>
        <p:txBody>
          <a:bodyPr>
            <a:spAutoFit/>
          </a:bodyPr>
          <a:lstStyle/>
          <a:p>
            <a:pPr>
              <a:lnSpc>
                <a:spcPct val="150000"/>
              </a:lnSpc>
            </a:pPr>
            <a:r>
              <a:rPr lang="en-US" sz="2400" b="1" u="none">
                <a:latin typeface="Calibri" pitchFamily="34" charset="0"/>
              </a:rPr>
              <a:t>Wir entscheiden auf zwei Arten:</a:t>
            </a:r>
          </a:p>
          <a:p>
            <a:pPr>
              <a:lnSpc>
                <a:spcPct val="150000"/>
              </a:lnSpc>
              <a:buFont typeface="Calibri" pitchFamily="34" charset="0"/>
              <a:buAutoNum type="arabicPeriod"/>
            </a:pPr>
            <a:r>
              <a:rPr lang="en-US" sz="2000" b="1" u="none">
                <a:latin typeface="Calibri" pitchFamily="34" charset="0"/>
              </a:rPr>
              <a:t> Entscheidungen vom logischen Verstand - </a:t>
            </a:r>
            <a:r>
              <a:rPr lang="en-US" sz="2000" u="none">
                <a:latin typeface="Calibri" pitchFamily="34" charset="0"/>
              </a:rPr>
              <a:t>wenn Menschen sich durch logisches Denken entscheiden, dauert es sehr lange. </a:t>
            </a:r>
          </a:p>
        </p:txBody>
      </p:sp>
      <p:sp>
        <p:nvSpPr>
          <p:cNvPr id="31746" name="TextBox 4"/>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Emotionen und Entscheidungen treffen</a:t>
            </a:r>
          </a:p>
        </p:txBody>
      </p:sp>
      <p:sp>
        <p:nvSpPr>
          <p:cNvPr id="31747" name="Rectangle 5"/>
          <p:cNvSpPr>
            <a:spLocks noChangeArrowheads="1"/>
          </p:cNvSpPr>
          <p:nvPr/>
        </p:nvSpPr>
        <p:spPr bwMode="auto">
          <a:xfrm>
            <a:off x="1447800" y="3276600"/>
            <a:ext cx="6629400" cy="2378075"/>
          </a:xfrm>
          <a:prstGeom prst="rect">
            <a:avLst/>
          </a:prstGeom>
          <a:noFill/>
          <a:ln w="9525">
            <a:noFill/>
            <a:miter lim="800000"/>
            <a:headEnd/>
            <a:tailEnd/>
          </a:ln>
        </p:spPr>
        <p:txBody>
          <a:bodyPr>
            <a:spAutoFit/>
          </a:bodyPr>
          <a:lstStyle/>
          <a:p>
            <a:pPr marL="342900" indent="-342900">
              <a:lnSpc>
                <a:spcPct val="150000"/>
              </a:lnSpc>
              <a:buFont typeface="Calibri" pitchFamily="34" charset="0"/>
              <a:buAutoNum type="arabicPeriod" startAt="2"/>
            </a:pPr>
            <a:r>
              <a:rPr lang="en-US" sz="2000" b="1" u="none">
                <a:latin typeface="Calibri" pitchFamily="34" charset="0"/>
              </a:rPr>
              <a:t>Entscheidungen vom emotionalen Geist -</a:t>
            </a:r>
            <a:r>
              <a:rPr lang="en-US" sz="2000" u="none">
                <a:latin typeface="Calibri" pitchFamily="34" charset="0"/>
              </a:rPr>
              <a:t> auf emotionaler Ebene können Menschen sich sehr schnell entscheiden und folglich schnell handeln. Wir müssen nur darauf achten, die Entscheidungen vom emotionalen Geist noch einmal zu überdenken, bevor wir sie in die Tat umsetzen.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1752600" y="314325"/>
            <a:ext cx="6400800" cy="549275"/>
          </a:xfrm>
          <a:prstGeom prst="rect">
            <a:avLst/>
          </a:prstGeom>
          <a:noFill/>
          <a:ln w="9525">
            <a:noFill/>
            <a:miter lim="800000"/>
            <a:headEnd/>
            <a:tailEnd/>
          </a:ln>
        </p:spPr>
        <p:txBody>
          <a:bodyPr>
            <a:spAutoFit/>
          </a:bodyPr>
          <a:lstStyle/>
          <a:p>
            <a:pPr algn="ctr"/>
            <a:r>
              <a:rPr lang="en-US" sz="3000" u="none">
                <a:solidFill>
                  <a:schemeClr val="bg1"/>
                </a:solidFill>
              </a:rPr>
              <a:t>Stelle dir selbst einige Fragen</a:t>
            </a:r>
          </a:p>
        </p:txBody>
      </p:sp>
      <p:sp>
        <p:nvSpPr>
          <p:cNvPr id="14338" name="Rectangle 4"/>
          <p:cNvSpPr>
            <a:spLocks noChangeArrowheads="1"/>
          </p:cNvSpPr>
          <p:nvPr/>
        </p:nvSpPr>
        <p:spPr bwMode="auto">
          <a:xfrm>
            <a:off x="1371600" y="1066800"/>
            <a:ext cx="7620000" cy="4359275"/>
          </a:xfrm>
          <a:prstGeom prst="rect">
            <a:avLst/>
          </a:prstGeom>
          <a:noFill/>
          <a:ln w="9525">
            <a:noFill/>
            <a:miter lim="800000"/>
            <a:headEnd/>
            <a:tailEnd/>
          </a:ln>
        </p:spPr>
        <p:txBody>
          <a:bodyPr>
            <a:spAutoFit/>
          </a:bodyPr>
          <a:lstStyle/>
          <a:p>
            <a:pPr marL="457200" indent="-457200"/>
            <a:r>
              <a:rPr lang="en-US" sz="2000" u="none">
                <a:latin typeface="Calibri" pitchFamily="34" charset="0"/>
              </a:rPr>
              <a:t>1. Ich bleibe unter Druck entspannt und bei mir</a:t>
            </a:r>
          </a:p>
          <a:p>
            <a:pPr marL="457200" indent="-457200">
              <a:buFontTx/>
              <a:buChar char="•"/>
            </a:pPr>
            <a:endParaRPr lang="en-US" sz="2000" u="none">
              <a:latin typeface="Calibri" pitchFamily="34" charset="0"/>
            </a:endParaRPr>
          </a:p>
          <a:p>
            <a:pPr marL="457200" indent="-457200"/>
            <a:r>
              <a:rPr lang="en-US" sz="2000" u="none">
                <a:latin typeface="Calibri" pitchFamily="34" charset="0"/>
              </a:rPr>
              <a:t>2. Ich nehme negative Gefühle wahr, ohne in Stress zu kommen</a:t>
            </a:r>
          </a:p>
          <a:p>
            <a:pPr marL="457200" indent="-457200"/>
            <a:endParaRPr lang="en-US" sz="2000" u="none">
              <a:latin typeface="Calibri" pitchFamily="34" charset="0"/>
            </a:endParaRPr>
          </a:p>
          <a:p>
            <a:pPr marL="457200" indent="-457200"/>
            <a:r>
              <a:rPr lang="en-US" sz="2000" u="none">
                <a:latin typeface="Calibri" pitchFamily="34" charset="0"/>
              </a:rPr>
              <a:t>3. Ich bleibe fokussiert, verliere mich nicht in unwichtige Dinge, während ich etwas erledige</a:t>
            </a:r>
          </a:p>
          <a:p>
            <a:pPr marL="457200" indent="-457200"/>
            <a:endParaRPr lang="en-US" sz="2000" u="none">
              <a:latin typeface="Calibri" pitchFamily="34" charset="0"/>
            </a:endParaRPr>
          </a:p>
          <a:p>
            <a:pPr marL="457200" indent="-457200"/>
            <a:r>
              <a:rPr lang="en-US" sz="2000" u="none">
                <a:latin typeface="Calibri" pitchFamily="34" charset="0"/>
              </a:rPr>
              <a:t>4. Ich gebe offen zu, wenn ich Fehler gemacht habe</a:t>
            </a:r>
          </a:p>
          <a:p>
            <a:pPr marL="457200" indent="-457200"/>
            <a:endParaRPr lang="en-US" sz="2000" u="none">
              <a:latin typeface="Calibri" pitchFamily="34" charset="0"/>
            </a:endParaRPr>
          </a:p>
          <a:p>
            <a:pPr marL="457200" indent="-457200"/>
            <a:r>
              <a:rPr lang="en-US" sz="2000" u="none">
                <a:latin typeface="Calibri" pitchFamily="34" charset="0"/>
              </a:rPr>
              <a:t>5. Ich bin sensibel gegenüber anderer Menschen Gefühle und Stimmungen</a:t>
            </a:r>
          </a:p>
          <a:p>
            <a:pPr marL="457200" indent="-457200"/>
            <a:endParaRPr lang="en-US" sz="2000" u="none">
              <a:latin typeface="Calibri" pitchFamily="34" charset="0"/>
            </a:endParaRPr>
          </a:p>
          <a:p>
            <a:pPr marL="457200" indent="-457200"/>
            <a:r>
              <a:rPr lang="en-US" sz="2000" u="none">
                <a:latin typeface="Calibri" pitchFamily="34" charset="0"/>
              </a:rPr>
              <a:t>6. Ich kann Rückmeldungen und Kritik annehmen ohne mich zu verteidigen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2"/>
          <p:cNvSpPr txBox="1">
            <a:spLocks noChangeArrowheads="1"/>
          </p:cNvSpPr>
          <p:nvPr/>
        </p:nvSpPr>
        <p:spPr bwMode="auto">
          <a:xfrm>
            <a:off x="1447800" y="1143000"/>
            <a:ext cx="6477000" cy="1006475"/>
          </a:xfrm>
          <a:prstGeom prst="rect">
            <a:avLst/>
          </a:prstGeom>
          <a:noFill/>
          <a:ln w="9525">
            <a:noFill/>
            <a:miter lim="800000"/>
            <a:headEnd/>
            <a:tailEnd/>
          </a:ln>
        </p:spPr>
        <p:txBody>
          <a:bodyPr>
            <a:spAutoFit/>
          </a:bodyPr>
          <a:lstStyle/>
          <a:p>
            <a:r>
              <a:rPr lang="en-US" sz="2000" b="1" u="none">
                <a:latin typeface="Calibri" pitchFamily="34" charset="0"/>
              </a:rPr>
              <a:t> Intensität der emotionalen Balance</a:t>
            </a:r>
            <a:endParaRPr lang="en-US" sz="2000" u="none">
              <a:latin typeface="Calibri" pitchFamily="34" charset="0"/>
            </a:endParaRPr>
          </a:p>
          <a:p>
            <a:r>
              <a:rPr lang="en-US" sz="2000" u="none">
                <a:latin typeface="Calibri" pitchFamily="34" charset="0"/>
              </a:rPr>
              <a:t> weder Unterdrückung noch extremer Ausdruck</a:t>
            </a:r>
          </a:p>
          <a:p>
            <a:r>
              <a:rPr lang="en-US" sz="2000" u="none">
                <a:latin typeface="Calibri" pitchFamily="34" charset="0"/>
              </a:rPr>
              <a:t>   </a:t>
            </a:r>
          </a:p>
        </p:txBody>
      </p:sp>
      <p:sp>
        <p:nvSpPr>
          <p:cNvPr id="32770" name="TextBox 3"/>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Emotionale Balance</a:t>
            </a:r>
          </a:p>
        </p:txBody>
      </p:sp>
      <p:sp>
        <p:nvSpPr>
          <p:cNvPr id="5" name="Rectangle 4"/>
          <p:cNvSpPr/>
          <p:nvPr/>
        </p:nvSpPr>
        <p:spPr>
          <a:xfrm>
            <a:off x="5181600" y="3627438"/>
            <a:ext cx="3155950" cy="1465262"/>
          </a:xfrm>
          <a:prstGeom prst="rect">
            <a:avLst/>
          </a:prstGeom>
          <a:solidFill>
            <a:schemeClr val="tx2">
              <a:lumMod val="20000"/>
              <a:lumOff val="80000"/>
            </a:schemeClr>
          </a:solidFill>
        </p:spPr>
        <p:txBody>
          <a:bodyPr>
            <a:spAutoFit/>
          </a:bodyPr>
          <a:lstStyle/>
          <a:p>
            <a:r>
              <a:rPr lang="en-US" b="1" u="none">
                <a:latin typeface="Calibri" pitchFamily="34" charset="0"/>
              </a:rPr>
              <a:t>Unterdrückung</a:t>
            </a:r>
          </a:p>
          <a:p>
            <a:r>
              <a:rPr lang="en-US" u="none">
                <a:latin typeface="Calibri" pitchFamily="34" charset="0"/>
              </a:rPr>
              <a:t>Komplettes Fehlen von Gefühlen &amp; Leidenschaft</a:t>
            </a:r>
          </a:p>
          <a:p>
            <a:r>
              <a:rPr lang="en-US" u="none">
                <a:latin typeface="Calibri" pitchFamily="34" charset="0"/>
              </a:rPr>
              <a:t>Emotionale Verschlossenheit oder Taubheit</a:t>
            </a:r>
          </a:p>
        </p:txBody>
      </p:sp>
      <p:sp>
        <p:nvSpPr>
          <p:cNvPr id="6" name="Rectangle 5"/>
          <p:cNvSpPr/>
          <p:nvPr/>
        </p:nvSpPr>
        <p:spPr>
          <a:xfrm>
            <a:off x="1524000" y="3627438"/>
            <a:ext cx="2895600" cy="1474787"/>
          </a:xfrm>
          <a:prstGeom prst="rect">
            <a:avLst/>
          </a:prstGeom>
          <a:solidFill>
            <a:schemeClr val="tx2">
              <a:lumMod val="20000"/>
              <a:lumOff val="80000"/>
            </a:schemeClr>
          </a:solidFill>
          <a:ln>
            <a:solidFill>
              <a:schemeClr val="tx2">
                <a:lumMod val="20000"/>
                <a:lumOff val="80000"/>
              </a:schemeClr>
            </a:solidFill>
          </a:ln>
        </p:spPr>
        <p:txBody>
          <a:bodyPr>
            <a:spAutoFit/>
          </a:bodyPr>
          <a:lstStyle/>
          <a:p>
            <a:r>
              <a:rPr lang="en-US" b="1" u="none">
                <a:latin typeface="Calibri" pitchFamily="34" charset="0"/>
              </a:rPr>
              <a:t> Extremer Ausdruck</a:t>
            </a:r>
            <a:endParaRPr lang="en-US" u="none">
              <a:latin typeface="Calibri" pitchFamily="34" charset="0"/>
            </a:endParaRPr>
          </a:p>
          <a:p>
            <a:r>
              <a:rPr lang="en-US" u="none">
                <a:latin typeface="Calibri" pitchFamily="34" charset="0"/>
              </a:rPr>
              <a:t> intensiv &amp; vereinnahmend</a:t>
            </a:r>
          </a:p>
          <a:p>
            <a:r>
              <a:rPr lang="en-US" u="none">
                <a:latin typeface="Calibri" pitchFamily="34" charset="0"/>
              </a:rPr>
              <a:t> überwältigend</a:t>
            </a:r>
          </a:p>
          <a:p>
            <a:r>
              <a:rPr lang="en-US" u="none">
                <a:latin typeface="Calibri" pitchFamily="34" charset="0"/>
              </a:rPr>
              <a:t> hohe Wachsamkeit</a:t>
            </a:r>
          </a:p>
          <a:p>
            <a:r>
              <a:rPr lang="en-US" u="none">
                <a:latin typeface="Calibri" pitchFamily="34" charset="0"/>
              </a:rPr>
              <a:t>(immer die Gefahr suchend)</a:t>
            </a:r>
          </a:p>
        </p:txBody>
      </p:sp>
      <p:pic>
        <p:nvPicPr>
          <p:cNvPr id="32773" name="Picture 2" descr="D:\LY DESIGNS Harry\LY\POWER POINTS_Presantation\EQ Laughter Yoga\image\1\o-BALANCE-SCALE-facebook.png"/>
          <p:cNvPicPr>
            <a:picLocks noChangeAspect="1" noChangeArrowheads="1"/>
          </p:cNvPicPr>
          <p:nvPr/>
        </p:nvPicPr>
        <p:blipFill>
          <a:blip r:embed="rId2"/>
          <a:srcRect/>
          <a:stretch>
            <a:fillRect/>
          </a:stretch>
        </p:blipFill>
        <p:spPr bwMode="auto">
          <a:xfrm>
            <a:off x="3124200" y="2133600"/>
            <a:ext cx="3048000" cy="1524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ChangeArrowheads="1"/>
          </p:cNvSpPr>
          <p:nvPr/>
        </p:nvSpPr>
        <p:spPr bwMode="auto">
          <a:xfrm>
            <a:off x="2438400" y="1524000"/>
            <a:ext cx="4572000" cy="4054475"/>
          </a:xfrm>
          <a:prstGeom prst="rect">
            <a:avLst/>
          </a:prstGeom>
          <a:noFill/>
          <a:ln w="9525">
            <a:noFill/>
            <a:miter lim="800000"/>
            <a:headEnd/>
            <a:tailEnd/>
          </a:ln>
        </p:spPr>
        <p:txBody>
          <a:bodyPr>
            <a:spAutoFit/>
          </a:bodyPr>
          <a:lstStyle/>
          <a:p>
            <a:r>
              <a:rPr lang="en-US" sz="2000" b="1" u="none">
                <a:latin typeface="Calibri" pitchFamily="34" charset="0"/>
              </a:rPr>
              <a:t>Romantische Liebe</a:t>
            </a:r>
          </a:p>
          <a:p>
            <a:endParaRPr lang="en-US" sz="2000" b="1" u="none">
              <a:latin typeface="Calibri" pitchFamily="34" charset="0"/>
            </a:endParaRPr>
          </a:p>
          <a:p>
            <a:r>
              <a:rPr lang="en-US" sz="2000" b="1" u="none">
                <a:latin typeface="Calibri" pitchFamily="34" charset="0"/>
              </a:rPr>
              <a:t>Trauer</a:t>
            </a:r>
          </a:p>
          <a:p>
            <a:endParaRPr lang="en-US" sz="2000" b="1" u="none">
              <a:latin typeface="Calibri" pitchFamily="34" charset="0"/>
            </a:endParaRPr>
          </a:p>
          <a:p>
            <a:r>
              <a:rPr lang="en-US" sz="2000" b="1" u="none">
                <a:latin typeface="Calibri" pitchFamily="34" charset="0"/>
              </a:rPr>
              <a:t>Freude</a:t>
            </a:r>
          </a:p>
          <a:p>
            <a:endParaRPr lang="en-US" sz="2000" b="1" u="none">
              <a:latin typeface="Calibri" pitchFamily="34" charset="0"/>
            </a:endParaRPr>
          </a:p>
          <a:p>
            <a:r>
              <a:rPr lang="en-US" sz="2000" b="1" u="none">
                <a:latin typeface="Calibri" pitchFamily="34" charset="0"/>
              </a:rPr>
              <a:t>Ärger</a:t>
            </a:r>
          </a:p>
          <a:p>
            <a:endParaRPr lang="en-US" sz="2000" b="1" u="none">
              <a:latin typeface="Calibri" pitchFamily="34" charset="0"/>
            </a:endParaRPr>
          </a:p>
          <a:p>
            <a:r>
              <a:rPr lang="en-US" sz="2000" b="1" u="none">
                <a:latin typeface="Calibri" pitchFamily="34" charset="0"/>
              </a:rPr>
              <a:t>Angst</a:t>
            </a:r>
          </a:p>
          <a:p>
            <a:endParaRPr lang="en-US" sz="2000" b="1" u="none">
              <a:latin typeface="Calibri" pitchFamily="34" charset="0"/>
            </a:endParaRPr>
          </a:p>
          <a:p>
            <a:r>
              <a:rPr lang="en-US" sz="2000" b="1" u="none">
                <a:latin typeface="Calibri" pitchFamily="34" charset="0"/>
              </a:rPr>
              <a:t>Überraschung</a:t>
            </a:r>
          </a:p>
          <a:p>
            <a:endParaRPr lang="en-US" sz="2000" b="1" u="none">
              <a:latin typeface="Calibri" pitchFamily="34" charset="0"/>
            </a:endParaRPr>
          </a:p>
          <a:p>
            <a:r>
              <a:rPr lang="en-US" sz="2000" b="1" u="none">
                <a:latin typeface="Calibri" pitchFamily="34" charset="0"/>
              </a:rPr>
              <a:t>Frieden und Zufriedenheit</a:t>
            </a:r>
          </a:p>
        </p:txBody>
      </p:sp>
      <p:sp>
        <p:nvSpPr>
          <p:cNvPr id="33794" name="TextBox 4"/>
          <p:cNvSpPr txBox="1">
            <a:spLocks noChangeArrowheads="1"/>
          </p:cNvSpPr>
          <p:nvPr/>
        </p:nvSpPr>
        <p:spPr bwMode="auto">
          <a:xfrm>
            <a:off x="1524000" y="314325"/>
            <a:ext cx="68580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Übung - Drücke deine Emotionen aus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ChangeArrowheads="1"/>
          </p:cNvSpPr>
          <p:nvPr/>
        </p:nvSpPr>
        <p:spPr bwMode="auto">
          <a:xfrm>
            <a:off x="776288" y="1304925"/>
            <a:ext cx="8404225" cy="4621213"/>
          </a:xfrm>
          <a:prstGeom prst="rect">
            <a:avLst/>
          </a:prstGeom>
          <a:noFill/>
          <a:ln w="9525">
            <a:noFill/>
            <a:miter lim="800000"/>
            <a:headEnd/>
            <a:tailEnd/>
          </a:ln>
        </p:spPr>
        <p:txBody>
          <a:bodyPr>
            <a:spAutoFit/>
          </a:bodyPr>
          <a:lstStyle/>
          <a:p>
            <a:pPr>
              <a:lnSpc>
                <a:spcPct val="150000"/>
              </a:lnSpc>
            </a:pPr>
            <a:r>
              <a:rPr lang="en-US" sz="2200" b="1" u="none">
                <a:latin typeface="Calibri" pitchFamily="34" charset="0"/>
              </a:rPr>
              <a:t>Selbstwahrnehmung</a:t>
            </a:r>
          </a:p>
          <a:p>
            <a:pPr>
              <a:lnSpc>
                <a:spcPct val="150000"/>
              </a:lnSpc>
            </a:pPr>
            <a:r>
              <a:rPr lang="en-US" sz="2200" u="none">
                <a:latin typeface="Calibri" pitchFamily="34" charset="0"/>
              </a:rPr>
              <a:t>Nimm deine Emotionen wahr und schaue, wie sie deine Gedanken und dein Verhalten beeinflussen, erkenne deine Stärken und Schwächen und habe Selbstvertrauen</a:t>
            </a:r>
          </a:p>
          <a:p>
            <a:pPr>
              <a:lnSpc>
                <a:spcPct val="150000"/>
              </a:lnSpc>
            </a:pPr>
            <a:endParaRPr lang="en-US" sz="2200" u="none">
              <a:latin typeface="Calibri" pitchFamily="34" charset="0"/>
            </a:endParaRPr>
          </a:p>
          <a:p>
            <a:pPr>
              <a:lnSpc>
                <a:spcPct val="150000"/>
              </a:lnSpc>
            </a:pPr>
            <a:r>
              <a:rPr lang="en-US" sz="2200" b="1" u="none">
                <a:latin typeface="Calibri" pitchFamily="34" charset="0"/>
              </a:rPr>
              <a:t>Selbstmanagement </a:t>
            </a:r>
          </a:p>
          <a:p>
            <a:pPr>
              <a:lnSpc>
                <a:spcPct val="150000"/>
              </a:lnSpc>
            </a:pPr>
            <a:r>
              <a:rPr lang="en-US" sz="2200" u="none">
                <a:latin typeface="Calibri" pitchFamily="34" charset="0"/>
              </a:rPr>
              <a:t>Kontrolliere impulsive Gefühle und Verhalten, gehe mit deinen Gefühlen auf eine gesunde Art um, sei initiativ, stehe zu deinen Verbindlichkeiten und passe dich den veränderten Umständen an.</a:t>
            </a:r>
          </a:p>
        </p:txBody>
      </p:sp>
      <p:sp>
        <p:nvSpPr>
          <p:cNvPr id="34818" name="TextBox 4"/>
          <p:cNvSpPr txBox="1">
            <a:spLocks noChangeArrowheads="1"/>
          </p:cNvSpPr>
          <p:nvPr/>
        </p:nvSpPr>
        <p:spPr bwMode="auto">
          <a:xfrm>
            <a:off x="992188" y="152400"/>
            <a:ext cx="774065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Wie du mit deinen Emotionen umgehen kannst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ChangeArrowheads="1"/>
          </p:cNvSpPr>
          <p:nvPr/>
        </p:nvSpPr>
        <p:spPr bwMode="auto">
          <a:xfrm>
            <a:off x="1497013" y="1125538"/>
            <a:ext cx="7488237" cy="5124450"/>
          </a:xfrm>
          <a:prstGeom prst="rect">
            <a:avLst/>
          </a:prstGeom>
          <a:noFill/>
          <a:ln w="9525">
            <a:noFill/>
            <a:miter lim="800000"/>
            <a:headEnd/>
            <a:tailEnd/>
          </a:ln>
        </p:spPr>
        <p:txBody>
          <a:bodyPr>
            <a:spAutoFit/>
          </a:bodyPr>
          <a:lstStyle/>
          <a:p>
            <a:pPr>
              <a:lnSpc>
                <a:spcPct val="150000"/>
              </a:lnSpc>
            </a:pPr>
            <a:r>
              <a:rPr lang="en-US" sz="2200" b="1" u="none">
                <a:latin typeface="Calibri" pitchFamily="34" charset="0"/>
              </a:rPr>
              <a:t>Soziale Wahrnehmung</a:t>
            </a:r>
          </a:p>
          <a:p>
            <a:pPr>
              <a:lnSpc>
                <a:spcPct val="150000"/>
              </a:lnSpc>
            </a:pPr>
            <a:r>
              <a:rPr lang="en-US" sz="2200" u="none">
                <a:latin typeface="Calibri" pitchFamily="34" charset="0"/>
              </a:rPr>
              <a:t>Verstehe die Gefühle, Bedürfnisse und Sorgen anderer Menschen, nimm emotionale Signale wahr, fühle dich wohl in Gesellschaft und erkenne die Kraft der Dynamik in Gruppen und Organisationen. </a:t>
            </a:r>
          </a:p>
          <a:p>
            <a:pPr>
              <a:lnSpc>
                <a:spcPct val="150000"/>
              </a:lnSpc>
            </a:pPr>
            <a:endParaRPr lang="en-US" sz="2200" u="none">
              <a:latin typeface="Calibri" pitchFamily="34" charset="0"/>
            </a:endParaRPr>
          </a:p>
          <a:p>
            <a:pPr>
              <a:lnSpc>
                <a:spcPct val="150000"/>
              </a:lnSpc>
            </a:pPr>
            <a:r>
              <a:rPr lang="en-US" sz="2200" b="1" u="none">
                <a:latin typeface="Calibri" pitchFamily="34" charset="0"/>
              </a:rPr>
              <a:t>Beziehungsmanagement</a:t>
            </a:r>
          </a:p>
          <a:p>
            <a:pPr>
              <a:lnSpc>
                <a:spcPct val="150000"/>
              </a:lnSpc>
            </a:pPr>
            <a:r>
              <a:rPr lang="en-US" sz="2200" u="none">
                <a:latin typeface="Calibri" pitchFamily="34" charset="0"/>
              </a:rPr>
              <a:t>Entwickle und unterhalte gute Beziehungen, kommuniziere klar und deutlich, inspiriere und beeinflusse andere, arbeite gut im Team und löse Konflikte.</a:t>
            </a:r>
          </a:p>
        </p:txBody>
      </p:sp>
      <p:sp>
        <p:nvSpPr>
          <p:cNvPr id="35842" name="TextBox 5"/>
          <p:cNvSpPr txBox="1">
            <a:spLocks noChangeArrowheads="1"/>
          </p:cNvSpPr>
          <p:nvPr/>
        </p:nvSpPr>
        <p:spPr bwMode="auto">
          <a:xfrm>
            <a:off x="1371600" y="304800"/>
            <a:ext cx="71628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Umgang mit den Gefühlen anderer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3"/>
          <p:cNvSpPr txBox="1">
            <a:spLocks noChangeArrowheads="1"/>
          </p:cNvSpPr>
          <p:nvPr/>
        </p:nvSpPr>
        <p:spPr bwMode="auto">
          <a:xfrm>
            <a:off x="1447800" y="1114425"/>
            <a:ext cx="6934200" cy="6134100"/>
          </a:xfrm>
          <a:prstGeom prst="rect">
            <a:avLst/>
          </a:prstGeom>
          <a:noFill/>
          <a:ln w="9525">
            <a:noFill/>
            <a:miter lim="800000"/>
            <a:headEnd/>
            <a:tailEnd/>
          </a:ln>
        </p:spPr>
        <p:txBody>
          <a:bodyPr>
            <a:spAutoFit/>
          </a:bodyPr>
          <a:lstStyle/>
          <a:p>
            <a:r>
              <a:rPr lang="en-US" b="1" u="none">
                <a:latin typeface="Calibri" pitchFamily="34" charset="0"/>
              </a:rPr>
              <a:t>Dein Ego ist dein bewußter Verstand, der Teil von dir, der das Selbst als das Höchste ansieht.</a:t>
            </a:r>
          </a:p>
          <a:p>
            <a:r>
              <a:rPr lang="en-US" b="1" u="none">
                <a:latin typeface="Calibri" pitchFamily="34" charset="0"/>
              </a:rPr>
              <a:t> </a:t>
            </a:r>
            <a:endParaRPr lang="en-US" u="none">
              <a:latin typeface="Calibri" pitchFamily="34" charset="0"/>
            </a:endParaRPr>
          </a:p>
          <a:p>
            <a:r>
              <a:rPr lang="en-US" u="none">
                <a:latin typeface="Calibri" pitchFamily="34" charset="0"/>
              </a:rPr>
              <a:t>- ich, mein, mich</a:t>
            </a:r>
          </a:p>
          <a:p>
            <a:endParaRPr lang="en-US" u="none">
              <a:latin typeface="Calibri" pitchFamily="34" charset="0"/>
            </a:endParaRPr>
          </a:p>
          <a:p>
            <a:r>
              <a:rPr lang="en-US" u="none">
                <a:latin typeface="Calibri" pitchFamily="34" charset="0"/>
              </a:rPr>
              <a:t>- falscher Sinn für Wichtigkeit</a:t>
            </a:r>
          </a:p>
          <a:p>
            <a:endParaRPr lang="en-US" u="none">
              <a:latin typeface="Calibri" pitchFamily="34" charset="0"/>
            </a:endParaRPr>
          </a:p>
          <a:p>
            <a:r>
              <a:rPr lang="en-US" u="none">
                <a:latin typeface="Calibri" pitchFamily="34" charset="0"/>
              </a:rPr>
              <a:t>- ich bin das Zentrum des Universums</a:t>
            </a:r>
          </a:p>
          <a:p>
            <a:endParaRPr lang="en-US" u="none">
              <a:latin typeface="Calibri" pitchFamily="34" charset="0"/>
            </a:endParaRPr>
          </a:p>
          <a:p>
            <a:r>
              <a:rPr lang="en-US" u="none">
                <a:latin typeface="Calibri" pitchFamily="34" charset="0"/>
              </a:rPr>
              <a:t>- mein Weg ist der richtige</a:t>
            </a:r>
          </a:p>
          <a:p>
            <a:endParaRPr lang="en-US" u="none">
              <a:latin typeface="Calibri" pitchFamily="34" charset="0"/>
            </a:endParaRPr>
          </a:p>
          <a:p>
            <a:r>
              <a:rPr lang="en-US" u="none">
                <a:latin typeface="Calibri" pitchFamily="34" charset="0"/>
              </a:rPr>
              <a:t>-</a:t>
            </a:r>
            <a:r>
              <a:rPr lang="en-US" b="1" u="none">
                <a:latin typeface="Calibri" pitchFamily="34" charset="0"/>
              </a:rPr>
              <a:t> </a:t>
            </a:r>
            <a:r>
              <a:rPr lang="en-US" u="none">
                <a:latin typeface="Calibri" pitchFamily="34" charset="0"/>
              </a:rPr>
              <a:t>basiert auf Angst, sich selbst zu verlieren</a:t>
            </a:r>
          </a:p>
          <a:p>
            <a:endParaRPr lang="en-US" u="none">
              <a:latin typeface="Calibri" pitchFamily="34" charset="0"/>
            </a:endParaRPr>
          </a:p>
          <a:p>
            <a:r>
              <a:rPr lang="en-US" u="none">
                <a:latin typeface="Calibri" pitchFamily="34" charset="0"/>
              </a:rPr>
              <a:t>- Angst der Bedeutungslosigkeit</a:t>
            </a:r>
          </a:p>
          <a:p>
            <a:endParaRPr lang="en-US" u="none">
              <a:latin typeface="Calibri" pitchFamily="34" charset="0"/>
            </a:endParaRPr>
          </a:p>
          <a:p>
            <a:r>
              <a:rPr lang="en-US" u="none">
                <a:latin typeface="Calibri" pitchFamily="34" charset="0"/>
              </a:rPr>
              <a:t> </a:t>
            </a:r>
          </a:p>
          <a:p>
            <a:r>
              <a:rPr lang="en-US" u="none">
                <a:latin typeface="Calibri" pitchFamily="34" charset="0"/>
              </a:rPr>
              <a:t> </a:t>
            </a:r>
          </a:p>
          <a:p>
            <a:r>
              <a:rPr lang="en-US" u="none">
                <a:latin typeface="Calibri" pitchFamily="34" charset="0"/>
              </a:rPr>
              <a:t> </a:t>
            </a:r>
          </a:p>
          <a:p>
            <a:r>
              <a:rPr lang="en-US" u="none">
                <a:latin typeface="Calibri" pitchFamily="34" charset="0"/>
              </a:rPr>
              <a:t> </a:t>
            </a:r>
          </a:p>
          <a:p>
            <a:r>
              <a:rPr lang="en-US" u="none">
                <a:latin typeface="Calibri" pitchFamily="34" charset="0"/>
              </a:rPr>
              <a:t> </a:t>
            </a:r>
          </a:p>
          <a:p>
            <a:r>
              <a:rPr lang="en-US" u="none">
                <a:latin typeface="Calibri" pitchFamily="34" charset="0"/>
              </a:rPr>
              <a:t> </a:t>
            </a:r>
          </a:p>
          <a:p>
            <a:endParaRPr lang="en-US" u="none">
              <a:latin typeface="Calibri" pitchFamily="34" charset="0"/>
            </a:endParaRPr>
          </a:p>
        </p:txBody>
      </p:sp>
      <p:sp>
        <p:nvSpPr>
          <p:cNvPr id="36866" name="TextBox 2"/>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EGO Geist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2600" y="4724400"/>
            <a:ext cx="6096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none"/>
          </a:p>
        </p:txBody>
      </p:sp>
      <p:sp>
        <p:nvSpPr>
          <p:cNvPr id="37890" name="TextBox 3"/>
          <p:cNvSpPr txBox="1">
            <a:spLocks noChangeArrowheads="1"/>
          </p:cNvSpPr>
          <p:nvPr/>
        </p:nvSpPr>
        <p:spPr bwMode="auto">
          <a:xfrm>
            <a:off x="1676400" y="1066800"/>
            <a:ext cx="6172200" cy="3394075"/>
          </a:xfrm>
          <a:prstGeom prst="rect">
            <a:avLst/>
          </a:prstGeom>
          <a:noFill/>
          <a:ln w="9525">
            <a:noFill/>
            <a:miter lim="800000"/>
            <a:headEnd/>
            <a:tailEnd/>
          </a:ln>
        </p:spPr>
        <p:txBody>
          <a:bodyPr>
            <a:spAutoFit/>
          </a:bodyPr>
          <a:lstStyle/>
          <a:p>
            <a:pPr>
              <a:lnSpc>
                <a:spcPct val="150000"/>
              </a:lnSpc>
            </a:pPr>
            <a:r>
              <a:rPr lang="en-US" u="none">
                <a:latin typeface="Calibri" pitchFamily="34" charset="0"/>
              </a:rPr>
              <a:t>Emotional intelligente Menschen verstehen nicht einfach nur ihre Emotionen; sie wissen genau, worin sie sehr gut und worin sie sehr schlecht sind. Sie wissen genau, welche Menschen oder Situationen ihnen zum Erfolg verhelfen können.</a:t>
            </a:r>
          </a:p>
          <a:p>
            <a:pPr>
              <a:lnSpc>
                <a:spcPct val="150000"/>
              </a:lnSpc>
            </a:pPr>
            <a:r>
              <a:rPr lang="en-US" u="none">
                <a:latin typeface="Calibri" pitchFamily="34" charset="0"/>
              </a:rPr>
              <a:t>Einen hohen EQ zu haben bedeutet, du kennst deine Stärken und du weißt, wie du dich darauf verlassen kannst und sie zu deinem vollen Vorteil nutzen kannst. Gleichzeitig kennst du deine Schwächen und lässt dich von ihnen nicht abhalten.</a:t>
            </a:r>
          </a:p>
        </p:txBody>
      </p:sp>
      <p:sp>
        <p:nvSpPr>
          <p:cNvPr id="37891" name="TextBox 4"/>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Du kennst deine Stärken und Schwächen</a:t>
            </a:r>
          </a:p>
        </p:txBody>
      </p:sp>
      <p:sp>
        <p:nvSpPr>
          <p:cNvPr id="37892" name="TextBox 5"/>
          <p:cNvSpPr txBox="1">
            <a:spLocks noChangeArrowheads="1"/>
          </p:cNvSpPr>
          <p:nvPr/>
        </p:nvSpPr>
        <p:spPr bwMode="auto">
          <a:xfrm>
            <a:off x="1628775" y="4800600"/>
            <a:ext cx="6143625" cy="822325"/>
          </a:xfrm>
          <a:prstGeom prst="rect">
            <a:avLst/>
          </a:prstGeom>
          <a:noFill/>
          <a:ln w="9525">
            <a:noFill/>
            <a:miter lim="800000"/>
            <a:headEnd/>
            <a:tailEnd/>
          </a:ln>
        </p:spPr>
        <p:txBody>
          <a:bodyPr>
            <a:spAutoFit/>
          </a:bodyPr>
          <a:lstStyle/>
          <a:p>
            <a:pPr algn="ctr"/>
            <a:r>
              <a:rPr lang="en-US" sz="2400" b="1" u="none">
                <a:solidFill>
                  <a:schemeClr val="bg1"/>
                </a:solidFill>
                <a:latin typeface="Calibri" pitchFamily="34" charset="0"/>
              </a:rPr>
              <a:t>Hausaufgabe:</a:t>
            </a:r>
          </a:p>
          <a:p>
            <a:pPr algn="ctr"/>
            <a:r>
              <a:rPr lang="en-US" sz="2400" b="1" u="none">
                <a:solidFill>
                  <a:schemeClr val="bg1"/>
                </a:solidFill>
                <a:latin typeface="Calibri" pitchFamily="34" charset="0"/>
              </a:rPr>
              <a:t>Was sind deine Stärken und Schwächen?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3276600"/>
            <a:ext cx="73914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none"/>
          </a:p>
        </p:txBody>
      </p:sp>
      <p:sp>
        <p:nvSpPr>
          <p:cNvPr id="38914" name="TextBox 4"/>
          <p:cNvSpPr txBox="1">
            <a:spLocks noChangeArrowheads="1"/>
          </p:cNvSpPr>
          <p:nvPr/>
        </p:nvSpPr>
        <p:spPr bwMode="auto">
          <a:xfrm>
            <a:off x="631825" y="314325"/>
            <a:ext cx="8353425"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Unterschied zwischen Wünschen und Bedürfnissen</a:t>
            </a:r>
          </a:p>
        </p:txBody>
      </p:sp>
      <p:sp>
        <p:nvSpPr>
          <p:cNvPr id="38915" name="Rectangle 3"/>
          <p:cNvSpPr>
            <a:spLocks noChangeArrowheads="1"/>
          </p:cNvSpPr>
          <p:nvPr/>
        </p:nvSpPr>
        <p:spPr bwMode="auto">
          <a:xfrm>
            <a:off x="1447800" y="1219200"/>
            <a:ext cx="6934200" cy="1601788"/>
          </a:xfrm>
          <a:prstGeom prst="rect">
            <a:avLst/>
          </a:prstGeom>
          <a:noFill/>
          <a:ln w="9525">
            <a:noFill/>
            <a:miter lim="800000"/>
            <a:headEnd/>
            <a:tailEnd/>
          </a:ln>
        </p:spPr>
        <p:txBody>
          <a:bodyPr>
            <a:spAutoFit/>
          </a:bodyPr>
          <a:lstStyle/>
          <a:p>
            <a:pPr>
              <a:lnSpc>
                <a:spcPct val="150000"/>
              </a:lnSpc>
            </a:pPr>
            <a:r>
              <a:rPr lang="en-US" sz="2200" u="none">
                <a:latin typeface="Calibri" pitchFamily="34" charset="0"/>
              </a:rPr>
              <a:t>Bedürfnisse: sind überlebenswichtig</a:t>
            </a:r>
          </a:p>
          <a:p>
            <a:pPr>
              <a:lnSpc>
                <a:spcPct val="150000"/>
              </a:lnSpc>
            </a:pPr>
            <a:r>
              <a:rPr lang="en-US" sz="2200" u="none">
                <a:latin typeface="Calibri" pitchFamily="34" charset="0"/>
              </a:rPr>
              <a:t>Wünsche: hätte ich gerne, wenn die Möglichkeit besteht, meist zum Vergnügen oder zur Bequemlichkeit</a:t>
            </a:r>
            <a:endParaRPr lang="en-US" sz="2200" u="none">
              <a:solidFill>
                <a:schemeClr val="bg1"/>
              </a:solidFill>
              <a:latin typeface="Calibri" pitchFamily="34" charset="0"/>
            </a:endParaRPr>
          </a:p>
        </p:txBody>
      </p:sp>
      <p:sp>
        <p:nvSpPr>
          <p:cNvPr id="38916" name="Rectangle 8"/>
          <p:cNvSpPr>
            <a:spLocks noChangeArrowheads="1"/>
          </p:cNvSpPr>
          <p:nvPr/>
        </p:nvSpPr>
        <p:spPr bwMode="auto">
          <a:xfrm>
            <a:off x="1371600" y="3352800"/>
            <a:ext cx="7315200" cy="1966913"/>
          </a:xfrm>
          <a:prstGeom prst="rect">
            <a:avLst/>
          </a:prstGeom>
          <a:noFill/>
          <a:ln w="9525">
            <a:noFill/>
            <a:miter lim="800000"/>
            <a:headEnd/>
            <a:tailEnd/>
          </a:ln>
        </p:spPr>
        <p:txBody>
          <a:bodyPr>
            <a:spAutoFit/>
          </a:bodyPr>
          <a:lstStyle/>
          <a:p>
            <a:pPr>
              <a:lnSpc>
                <a:spcPct val="150000"/>
              </a:lnSpc>
            </a:pPr>
            <a:r>
              <a:rPr lang="en-US" sz="2200" b="1" u="none">
                <a:solidFill>
                  <a:schemeClr val="bg1"/>
                </a:solidFill>
                <a:latin typeface="Calibri" pitchFamily="34" charset="0"/>
              </a:rPr>
              <a:t>     Hausaufgabe</a:t>
            </a:r>
          </a:p>
          <a:p>
            <a:pPr>
              <a:lnSpc>
                <a:spcPct val="150000"/>
              </a:lnSpc>
              <a:buFontTx/>
              <a:buBlip>
                <a:blip r:embed="rId2"/>
              </a:buBlip>
            </a:pPr>
            <a:r>
              <a:rPr lang="en-US" sz="2000" u="none">
                <a:solidFill>
                  <a:schemeClr val="bg1"/>
                </a:solidFill>
                <a:latin typeface="Calibri" pitchFamily="34" charset="0"/>
              </a:rPr>
              <a:t>  was sind deine Wünsche und Bedürfnisse?</a:t>
            </a:r>
          </a:p>
          <a:p>
            <a:pPr>
              <a:lnSpc>
                <a:spcPct val="150000"/>
              </a:lnSpc>
              <a:buFontTx/>
              <a:buBlip>
                <a:blip r:embed="rId2"/>
              </a:buBlip>
            </a:pPr>
            <a:r>
              <a:rPr lang="en-US" sz="2000" u="none">
                <a:solidFill>
                  <a:schemeClr val="bg1"/>
                </a:solidFill>
                <a:latin typeface="Calibri" pitchFamily="34" charset="0"/>
              </a:rPr>
              <a:t>  was sind deine finanziellen Ziele?</a:t>
            </a:r>
          </a:p>
          <a:p>
            <a:pPr>
              <a:lnSpc>
                <a:spcPct val="150000"/>
              </a:lnSpc>
              <a:buFontTx/>
              <a:buBlip>
                <a:blip r:embed="rId2"/>
              </a:buBlip>
            </a:pPr>
            <a:r>
              <a:rPr lang="en-US" sz="2000" u="none">
                <a:solidFill>
                  <a:schemeClr val="bg1"/>
                </a:solidFill>
                <a:latin typeface="Calibri" pitchFamily="34" charset="0"/>
              </a:rPr>
              <a:t>  wieviel Geld brauchst du und warum?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3"/>
          <p:cNvSpPr txBox="1">
            <a:spLocks noChangeArrowheads="1"/>
          </p:cNvSpPr>
          <p:nvPr/>
        </p:nvSpPr>
        <p:spPr bwMode="auto">
          <a:xfrm>
            <a:off x="1752600" y="1219200"/>
            <a:ext cx="6248400" cy="3524250"/>
          </a:xfrm>
          <a:prstGeom prst="rect">
            <a:avLst/>
          </a:prstGeom>
          <a:noFill/>
          <a:ln w="9525">
            <a:noFill/>
            <a:miter lim="800000"/>
            <a:headEnd/>
            <a:tailEnd/>
          </a:ln>
        </p:spPr>
        <p:txBody>
          <a:bodyPr>
            <a:spAutoFit/>
          </a:bodyPr>
          <a:lstStyle/>
          <a:p>
            <a:pPr>
              <a:lnSpc>
                <a:spcPct val="150000"/>
              </a:lnSpc>
              <a:spcBef>
                <a:spcPts val="1800"/>
              </a:spcBef>
            </a:pPr>
            <a:r>
              <a:rPr lang="en-US" sz="2400" u="none">
                <a:latin typeface="Calibri" pitchFamily="34" charset="0"/>
              </a:rPr>
              <a:t>Erst handeln, später denken</a:t>
            </a:r>
          </a:p>
          <a:p>
            <a:pPr>
              <a:lnSpc>
                <a:spcPct val="150000"/>
              </a:lnSpc>
              <a:spcBef>
                <a:spcPts val="1800"/>
              </a:spcBef>
            </a:pPr>
            <a:r>
              <a:rPr lang="en-US" sz="2400" u="none">
                <a:latin typeface="Calibri" pitchFamily="34" charset="0"/>
              </a:rPr>
              <a:t>( Liebe auf den ersten Blick)</a:t>
            </a:r>
          </a:p>
          <a:p>
            <a:pPr>
              <a:lnSpc>
                <a:spcPct val="150000"/>
              </a:lnSpc>
              <a:spcBef>
                <a:spcPts val="1800"/>
              </a:spcBef>
            </a:pPr>
            <a:r>
              <a:rPr lang="en-US" u="none">
                <a:latin typeface="Calibri" pitchFamily="34" charset="0"/>
              </a:rPr>
              <a:t>Warum “fallen” Menschen in Liebe, warum “ steigen” sie nicht?</a:t>
            </a:r>
          </a:p>
          <a:p>
            <a:pPr>
              <a:lnSpc>
                <a:spcPct val="150000"/>
              </a:lnSpc>
              <a:spcBef>
                <a:spcPts val="1800"/>
              </a:spcBef>
            </a:pPr>
            <a:r>
              <a:rPr lang="en-US" u="none">
                <a:latin typeface="Calibri" pitchFamily="34" charset="0"/>
              </a:rPr>
              <a:t>Diese emotionalen Reaktionen sind so unmittelbar das “das denkende Hirn” keine Chance hat, die Realität zu überprüfen, bevor gehandelt wird. </a:t>
            </a:r>
          </a:p>
        </p:txBody>
      </p:sp>
      <p:sp>
        <p:nvSpPr>
          <p:cNvPr id="39938" name="TextBox 2"/>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Was ist emotionale Entführung?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4"/>
          <p:cNvSpPr txBox="1">
            <a:spLocks noChangeArrowheads="1"/>
          </p:cNvSpPr>
          <p:nvPr/>
        </p:nvSpPr>
        <p:spPr bwMode="auto">
          <a:xfrm>
            <a:off x="1676400" y="1219200"/>
            <a:ext cx="6553200" cy="3292475"/>
          </a:xfrm>
          <a:prstGeom prst="rect">
            <a:avLst/>
          </a:prstGeom>
          <a:noFill/>
          <a:ln w="9525">
            <a:noFill/>
            <a:miter lim="800000"/>
            <a:headEnd/>
            <a:tailEnd/>
          </a:ln>
        </p:spPr>
        <p:txBody>
          <a:bodyPr>
            <a:spAutoFit/>
          </a:bodyPr>
          <a:lstStyle/>
          <a:p>
            <a:pPr>
              <a:lnSpc>
                <a:spcPct val="150000"/>
              </a:lnSpc>
              <a:spcBef>
                <a:spcPts val="1800"/>
              </a:spcBef>
            </a:pPr>
            <a:r>
              <a:rPr lang="en-US" sz="2000" u="none">
                <a:latin typeface="Calibri" pitchFamily="34" charset="0"/>
              </a:rPr>
              <a:t>Schnelle Lösungen, wenn der Geist bereit ist, zu handeln</a:t>
            </a:r>
          </a:p>
          <a:p>
            <a:pPr>
              <a:lnSpc>
                <a:spcPct val="150000"/>
              </a:lnSpc>
              <a:spcBef>
                <a:spcPts val="1800"/>
              </a:spcBef>
            </a:pPr>
            <a:r>
              <a:rPr lang="en-US" sz="2000" u="none">
                <a:latin typeface="Calibri" pitchFamily="34" charset="0"/>
              </a:rPr>
              <a:t>Keine Zeit zum Nachdenken oder Grübeln lassen</a:t>
            </a:r>
          </a:p>
          <a:p>
            <a:pPr>
              <a:lnSpc>
                <a:spcPct val="150000"/>
              </a:lnSpc>
              <a:spcBef>
                <a:spcPts val="1800"/>
              </a:spcBef>
            </a:pPr>
            <a:r>
              <a:rPr lang="en-US" sz="2000" u="none">
                <a:latin typeface="Calibri" pitchFamily="34" charset="0"/>
              </a:rPr>
              <a:t>Zwerchfell- ( Bauch-) atmung </a:t>
            </a:r>
          </a:p>
          <a:p>
            <a:pPr>
              <a:lnSpc>
                <a:spcPct val="150000"/>
              </a:lnSpc>
              <a:spcBef>
                <a:spcPts val="1800"/>
              </a:spcBef>
            </a:pPr>
            <a:r>
              <a:rPr lang="en-US" sz="2000" u="none">
                <a:latin typeface="Calibri" pitchFamily="34" charset="0"/>
              </a:rPr>
              <a:t>Synchronisiertes Atmen</a:t>
            </a:r>
          </a:p>
          <a:p>
            <a:pPr>
              <a:lnSpc>
                <a:spcPct val="150000"/>
              </a:lnSpc>
              <a:spcBef>
                <a:spcPts val="1800"/>
              </a:spcBef>
            </a:pPr>
            <a:r>
              <a:rPr lang="en-US" sz="2000" u="none">
                <a:latin typeface="Calibri" pitchFamily="34" charset="0"/>
              </a:rPr>
              <a:t> </a:t>
            </a:r>
          </a:p>
        </p:txBody>
      </p:sp>
      <p:sp>
        <p:nvSpPr>
          <p:cNvPr id="40962" name="TextBox 2"/>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Vermeidung emotionaler Entführung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ChangeArrowheads="1"/>
          </p:cNvSpPr>
          <p:nvPr/>
        </p:nvSpPr>
        <p:spPr bwMode="auto">
          <a:xfrm>
            <a:off x="1219200" y="1676400"/>
            <a:ext cx="7467600" cy="4308475"/>
          </a:xfrm>
          <a:prstGeom prst="rect">
            <a:avLst/>
          </a:prstGeom>
          <a:noFill/>
          <a:ln w="9525">
            <a:noFill/>
            <a:miter lim="800000"/>
            <a:headEnd/>
            <a:tailEnd/>
          </a:ln>
        </p:spPr>
        <p:txBody>
          <a:bodyPr>
            <a:spAutoFit/>
          </a:bodyPr>
          <a:lstStyle/>
          <a:p>
            <a:pPr marL="342900" indent="-342900">
              <a:lnSpc>
                <a:spcPct val="150000"/>
              </a:lnSpc>
              <a:spcBef>
                <a:spcPts val="1800"/>
              </a:spcBef>
              <a:buFont typeface="Calibri" pitchFamily="34" charset="0"/>
              <a:buAutoNum type="arabicPeriod"/>
            </a:pPr>
            <a:r>
              <a:rPr lang="en-US" u="none">
                <a:latin typeface="Calibri" pitchFamily="34" charset="0"/>
              </a:rPr>
              <a:t>Ist das wirklich wichtig für mich? Wenn ja, welcher Teil von mir, mein Ego oder mein Höheres Selbst, möchte das?</a:t>
            </a:r>
          </a:p>
          <a:p>
            <a:pPr marL="342900" indent="-342900">
              <a:lnSpc>
                <a:spcPct val="150000"/>
              </a:lnSpc>
              <a:spcBef>
                <a:spcPts val="1800"/>
              </a:spcBef>
              <a:buFont typeface="Calibri" pitchFamily="34" charset="0"/>
              <a:buAutoNum type="arabicPeriod"/>
            </a:pPr>
            <a:r>
              <a:rPr lang="en-US" u="none">
                <a:latin typeface="Calibri" pitchFamily="34" charset="0"/>
              </a:rPr>
              <a:t>Sind meine Erwartungen realistisch? Oder lebe ich in einer Traumwelt?</a:t>
            </a:r>
          </a:p>
          <a:p>
            <a:pPr marL="342900" indent="-342900">
              <a:lnSpc>
                <a:spcPct val="150000"/>
              </a:lnSpc>
              <a:spcBef>
                <a:spcPts val="1800"/>
              </a:spcBef>
              <a:buFont typeface="Calibri" pitchFamily="34" charset="0"/>
              <a:buAutoNum type="arabicPeriod"/>
            </a:pPr>
            <a:r>
              <a:rPr lang="en-US" u="none">
                <a:latin typeface="Calibri" pitchFamily="34" charset="0"/>
              </a:rPr>
              <a:t>Kann ich es loslassen oder ist es eine wiederkehrende Herausforderung, an der ich arbeiten sollte? </a:t>
            </a:r>
          </a:p>
          <a:p>
            <a:pPr marL="342900" indent="-342900">
              <a:lnSpc>
                <a:spcPct val="150000"/>
              </a:lnSpc>
              <a:spcBef>
                <a:spcPts val="1800"/>
              </a:spcBef>
            </a:pPr>
            <a:r>
              <a:rPr lang="en-US" u="none">
                <a:latin typeface="Calibri" pitchFamily="34" charset="0"/>
              </a:rPr>
              <a:t>4.   Ist es noch wichtig in einer Woche? In einem Jahr?</a:t>
            </a:r>
          </a:p>
          <a:p>
            <a:pPr marL="342900" indent="-342900">
              <a:lnSpc>
                <a:spcPct val="150000"/>
              </a:lnSpc>
              <a:spcBef>
                <a:spcPts val="1800"/>
              </a:spcBef>
            </a:pPr>
            <a:r>
              <a:rPr lang="en-US" u="none">
                <a:latin typeface="Calibri" pitchFamily="34" charset="0"/>
              </a:rPr>
              <a:t>5.   Was sind die Konsequenzen, wenn ich auf diese Emotion reagiere oder nicht reagiere?</a:t>
            </a:r>
          </a:p>
        </p:txBody>
      </p:sp>
      <p:sp>
        <p:nvSpPr>
          <p:cNvPr id="41986" name="TextBox 5"/>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Emotionaler Scan (Realitäts-Check)</a:t>
            </a:r>
          </a:p>
        </p:txBody>
      </p:sp>
      <p:sp>
        <p:nvSpPr>
          <p:cNvPr id="41987" name="Rectangle 6"/>
          <p:cNvSpPr>
            <a:spLocks noChangeArrowheads="1"/>
          </p:cNvSpPr>
          <p:nvPr/>
        </p:nvSpPr>
        <p:spPr bwMode="auto">
          <a:xfrm>
            <a:off x="1371600" y="1219200"/>
            <a:ext cx="7086600" cy="366713"/>
          </a:xfrm>
          <a:prstGeom prst="rect">
            <a:avLst/>
          </a:prstGeom>
          <a:noFill/>
          <a:ln w="9525">
            <a:noFill/>
            <a:miter lim="800000"/>
            <a:headEnd/>
            <a:tailEnd/>
          </a:ln>
        </p:spPr>
        <p:txBody>
          <a:bodyPr>
            <a:spAutoFit/>
          </a:bodyPr>
          <a:lstStyle/>
          <a:p>
            <a:r>
              <a:rPr lang="en-US" b="1" u="none">
                <a:latin typeface="Calibri" pitchFamily="34" charset="0"/>
              </a:rPr>
              <a:t>Wenn du etwas machen möchtest und Zeit zum Nachdenken hast </a:t>
            </a:r>
            <a:endParaRPr lang="en-US" u="none">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1752600" y="314325"/>
            <a:ext cx="64008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Stelle dir selbst einige Fragen</a:t>
            </a:r>
          </a:p>
        </p:txBody>
      </p:sp>
      <p:sp>
        <p:nvSpPr>
          <p:cNvPr id="15362" name="Rectangle 4"/>
          <p:cNvSpPr>
            <a:spLocks noChangeArrowheads="1"/>
          </p:cNvSpPr>
          <p:nvPr/>
        </p:nvSpPr>
        <p:spPr bwMode="auto">
          <a:xfrm>
            <a:off x="1371600" y="1066800"/>
            <a:ext cx="7620000" cy="4664075"/>
          </a:xfrm>
          <a:prstGeom prst="rect">
            <a:avLst/>
          </a:prstGeom>
          <a:noFill/>
          <a:ln w="9525">
            <a:noFill/>
            <a:miter lim="800000"/>
            <a:headEnd/>
            <a:tailEnd/>
          </a:ln>
        </p:spPr>
        <p:txBody>
          <a:bodyPr>
            <a:spAutoFit/>
          </a:bodyPr>
          <a:lstStyle/>
          <a:p>
            <a:r>
              <a:rPr lang="en-US" sz="2000" u="none">
                <a:latin typeface="Calibri" pitchFamily="34" charset="0"/>
              </a:rPr>
              <a:t>7. Ich beruhige mich schnell nachdem ich mich aufgeregt oder geärgert     habe</a:t>
            </a:r>
          </a:p>
          <a:p>
            <a:endParaRPr lang="en-US" sz="2000" u="none">
              <a:latin typeface="Calibri" pitchFamily="34" charset="0"/>
            </a:endParaRPr>
          </a:p>
          <a:p>
            <a:r>
              <a:rPr lang="en-US" sz="2000" u="none">
                <a:latin typeface="Calibri" pitchFamily="34" charset="0"/>
              </a:rPr>
              <a:t>8. Ich teile offen meine Bedürfnisse und Gefühle mit</a:t>
            </a:r>
          </a:p>
          <a:p>
            <a:endParaRPr lang="en-US" sz="2000" u="none">
              <a:latin typeface="Calibri" pitchFamily="34" charset="0"/>
            </a:endParaRPr>
          </a:p>
          <a:p>
            <a:r>
              <a:rPr lang="en-US" sz="2000" u="none">
                <a:latin typeface="Calibri" pitchFamily="34" charset="0"/>
              </a:rPr>
              <a:t>9. Ich kann mich schnell wieder nach einem Rückschlag erholen</a:t>
            </a:r>
          </a:p>
          <a:p>
            <a:endParaRPr lang="en-US" sz="2000" u="none">
              <a:latin typeface="Calibri" pitchFamily="34" charset="0"/>
            </a:endParaRPr>
          </a:p>
          <a:p>
            <a:r>
              <a:rPr lang="en-US" sz="2000" u="none">
                <a:latin typeface="Calibri" pitchFamily="34" charset="0"/>
              </a:rPr>
              <a:t>10. Ich bin mir darüber bewußt wie mein Verhalten andere beeinflusst</a:t>
            </a:r>
          </a:p>
          <a:p>
            <a:endParaRPr lang="en-US" sz="2000" u="none">
              <a:latin typeface="Calibri" pitchFamily="34" charset="0"/>
            </a:endParaRPr>
          </a:p>
          <a:p>
            <a:r>
              <a:rPr lang="en-US" sz="2000" u="none">
                <a:latin typeface="Calibri" pitchFamily="34" charset="0"/>
              </a:rPr>
              <a:t>11. Ich bin aufmerksam und höre zu, ohne voreilige Schlüsse zu ziehen</a:t>
            </a:r>
          </a:p>
          <a:p>
            <a:endParaRPr lang="en-US" sz="2000" u="none">
              <a:latin typeface="Calibri" pitchFamily="34" charset="0"/>
            </a:endParaRPr>
          </a:p>
          <a:p>
            <a:r>
              <a:rPr lang="en-US" sz="2000" u="none">
                <a:latin typeface="Calibri" pitchFamily="34" charset="0"/>
              </a:rPr>
              <a:t>12. Ich nehme mir regelmäßig eine Auszeit (einmal im Monat oder im Vierteljahr), um über meine Ziele und Vorstellungen im Leben zu reflektieren</a:t>
            </a:r>
          </a:p>
          <a:p>
            <a:endParaRPr lang="en-US" sz="2000" u="none">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4"/>
          <p:cNvSpPr txBox="1">
            <a:spLocks noChangeArrowheads="1"/>
          </p:cNvSpPr>
          <p:nvPr/>
        </p:nvSpPr>
        <p:spPr bwMode="auto">
          <a:xfrm>
            <a:off x="914400" y="1066800"/>
            <a:ext cx="2743200" cy="5502275"/>
          </a:xfrm>
          <a:prstGeom prst="rect">
            <a:avLst/>
          </a:prstGeom>
          <a:noFill/>
          <a:ln w="9525">
            <a:noFill/>
            <a:miter lim="800000"/>
            <a:headEnd/>
            <a:tailEnd/>
          </a:ln>
        </p:spPr>
        <p:txBody>
          <a:bodyPr>
            <a:spAutoFit/>
          </a:bodyPr>
          <a:lstStyle/>
          <a:p>
            <a:pPr>
              <a:lnSpc>
                <a:spcPts val="3000"/>
              </a:lnSpc>
              <a:spcBef>
                <a:spcPts val="1200"/>
              </a:spcBef>
            </a:pPr>
            <a:r>
              <a:rPr lang="en-US" u="none">
                <a:latin typeface="Calibri" pitchFamily="34" charset="0"/>
              </a:rPr>
              <a:t>Wenn dir jemand etwas spontan gibt ohne dafür als Ausgleich etwas zu erwarten, hinterlässt das einen kraftvollen Eindruck.</a:t>
            </a:r>
          </a:p>
          <a:p>
            <a:pPr>
              <a:lnSpc>
                <a:spcPts val="3000"/>
              </a:lnSpc>
              <a:spcBef>
                <a:spcPts val="1200"/>
              </a:spcBef>
            </a:pPr>
            <a:r>
              <a:rPr lang="en-US" u="none">
                <a:latin typeface="Calibri" pitchFamily="34" charset="0"/>
              </a:rPr>
              <a:t>Geben, Mitgefühl, Sorgen teilen - Zugänge zu einem hohen EQ. </a:t>
            </a:r>
          </a:p>
          <a:p>
            <a:pPr>
              <a:lnSpc>
                <a:spcPts val="3000"/>
              </a:lnSpc>
              <a:spcBef>
                <a:spcPts val="1200"/>
              </a:spcBef>
            </a:pPr>
            <a:r>
              <a:rPr lang="en-US" u="none">
                <a:latin typeface="Calibri" pitchFamily="34" charset="0"/>
              </a:rPr>
              <a:t>Warum werden in Indien Bäume angebetet - Geben ist von großem spirituellem Wert! </a:t>
            </a:r>
          </a:p>
          <a:p>
            <a:pPr>
              <a:lnSpc>
                <a:spcPts val="3000"/>
              </a:lnSpc>
              <a:spcBef>
                <a:spcPts val="1200"/>
              </a:spcBef>
            </a:pPr>
            <a:endParaRPr lang="en-US" u="none">
              <a:latin typeface="Calibri" pitchFamily="34" charset="0"/>
            </a:endParaRPr>
          </a:p>
        </p:txBody>
      </p:sp>
      <p:sp>
        <p:nvSpPr>
          <p:cNvPr id="43010" name="TextBox 5"/>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BEDINGUNGSLOSES GEBEN</a:t>
            </a:r>
          </a:p>
        </p:txBody>
      </p:sp>
      <p:pic>
        <p:nvPicPr>
          <p:cNvPr id="43011" name="Picture 3" descr="D:\LY DESIGNS Harry\LY\POWER POINTS_Presantation\EQ Laughter Yoga\image\1\Connecting by Caring and Sharing .jpg"/>
          <p:cNvPicPr>
            <a:picLocks noChangeAspect="1" noChangeArrowheads="1"/>
          </p:cNvPicPr>
          <p:nvPr/>
        </p:nvPicPr>
        <p:blipFill>
          <a:blip r:embed="rId2"/>
          <a:srcRect/>
          <a:stretch>
            <a:fillRect/>
          </a:stretch>
        </p:blipFill>
        <p:spPr bwMode="auto">
          <a:xfrm>
            <a:off x="3733800" y="914400"/>
            <a:ext cx="5410200" cy="5410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D:\LY DESIGNS Harry\LY\POWER POINTS_Presantation\EQ Laughter Yoga\image\1\Imperfect is Perfect.jpg"/>
          <p:cNvPicPr>
            <a:picLocks noChangeAspect="1" noChangeArrowheads="1"/>
          </p:cNvPicPr>
          <p:nvPr/>
        </p:nvPicPr>
        <p:blipFill>
          <a:blip r:embed="rId2"/>
          <a:srcRect/>
          <a:stretch>
            <a:fillRect/>
          </a:stretch>
        </p:blipFill>
        <p:spPr bwMode="auto">
          <a:xfrm>
            <a:off x="4267200" y="1524000"/>
            <a:ext cx="4456113" cy="3278188"/>
          </a:xfrm>
          <a:prstGeom prst="rect">
            <a:avLst/>
          </a:prstGeom>
          <a:noFill/>
          <a:ln w="9525">
            <a:noFill/>
            <a:miter lim="800000"/>
            <a:headEnd/>
            <a:tailEnd/>
          </a:ln>
        </p:spPr>
      </p:pic>
      <p:sp>
        <p:nvSpPr>
          <p:cNvPr id="44034" name="TextBox 4"/>
          <p:cNvSpPr txBox="1">
            <a:spLocks noChangeArrowheads="1"/>
          </p:cNvSpPr>
          <p:nvPr/>
        </p:nvSpPr>
        <p:spPr bwMode="auto">
          <a:xfrm>
            <a:off x="739775" y="1295400"/>
            <a:ext cx="3451225" cy="4219575"/>
          </a:xfrm>
          <a:prstGeom prst="rect">
            <a:avLst/>
          </a:prstGeom>
          <a:noFill/>
          <a:ln w="9525">
            <a:noFill/>
            <a:miter lim="800000"/>
            <a:headEnd/>
            <a:tailEnd/>
          </a:ln>
        </p:spPr>
        <p:txBody>
          <a:bodyPr>
            <a:spAutoFit/>
          </a:bodyPr>
          <a:lstStyle/>
          <a:p>
            <a:pPr>
              <a:lnSpc>
                <a:spcPct val="150000"/>
              </a:lnSpc>
            </a:pPr>
            <a:r>
              <a:rPr lang="en-US" b="1" u="none">
                <a:latin typeface="Calibri" pitchFamily="34" charset="0"/>
              </a:rPr>
              <a:t>Emotional intelligente Menschen setzen sich Perfektion nicht zum Ziel, weil sie wissen, dass sie nicht existiert. </a:t>
            </a:r>
          </a:p>
          <a:p>
            <a:pPr>
              <a:lnSpc>
                <a:spcPct val="150000"/>
              </a:lnSpc>
            </a:pPr>
            <a:endParaRPr lang="en-US" b="1" u="none">
              <a:latin typeface="Calibri" pitchFamily="34" charset="0"/>
            </a:endParaRPr>
          </a:p>
          <a:p>
            <a:pPr>
              <a:lnSpc>
                <a:spcPct val="150000"/>
              </a:lnSpc>
            </a:pPr>
            <a:r>
              <a:rPr lang="en-US" u="none">
                <a:latin typeface="Calibri" pitchFamily="34" charset="0"/>
              </a:rPr>
              <a:t>Die Schönheit in der Unvollkommenheit zu sehen, ist die japanische Kunst “ Wabi Sabi”.</a:t>
            </a:r>
          </a:p>
          <a:p>
            <a:pPr>
              <a:lnSpc>
                <a:spcPct val="150000"/>
              </a:lnSpc>
            </a:pPr>
            <a:r>
              <a:rPr lang="en-US" u="none">
                <a:latin typeface="Calibri" pitchFamily="34" charset="0"/>
              </a:rPr>
              <a:t>Unvollkommenheiten zusammen ergeben Vollkommenheit.</a:t>
            </a:r>
          </a:p>
        </p:txBody>
      </p:sp>
      <p:sp>
        <p:nvSpPr>
          <p:cNvPr id="44035" name="TextBox 5"/>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Imperfekt ist Perfekt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3"/>
          <p:cNvSpPr txBox="1">
            <a:spLocks noChangeArrowheads="1"/>
          </p:cNvSpPr>
          <p:nvPr/>
        </p:nvSpPr>
        <p:spPr bwMode="auto">
          <a:xfrm>
            <a:off x="381000" y="1066800"/>
            <a:ext cx="3505200" cy="4632325"/>
          </a:xfrm>
          <a:prstGeom prst="rect">
            <a:avLst/>
          </a:prstGeom>
          <a:noFill/>
          <a:ln w="9525">
            <a:noFill/>
            <a:miter lim="800000"/>
            <a:headEnd/>
            <a:tailEnd/>
          </a:ln>
        </p:spPr>
        <p:txBody>
          <a:bodyPr>
            <a:spAutoFit/>
          </a:bodyPr>
          <a:lstStyle/>
          <a:p>
            <a:pPr>
              <a:lnSpc>
                <a:spcPct val="150000"/>
              </a:lnSpc>
            </a:pPr>
            <a:r>
              <a:rPr lang="en-US" u="none">
                <a:latin typeface="Calibri" pitchFamily="34" charset="0"/>
              </a:rPr>
              <a:t>Emotional intelligente Menschen sind flexibel und können sich ständig anpassen. Sie wissen, dass Angst vor Veränderungen lähmend ist  und eine große Gefahr auf dem Weg zu Glück und Erfolg.</a:t>
            </a:r>
          </a:p>
          <a:p>
            <a:pPr>
              <a:lnSpc>
                <a:spcPct val="150000"/>
              </a:lnSpc>
            </a:pPr>
            <a:r>
              <a:rPr lang="en-US" u="none">
                <a:latin typeface="Calibri" pitchFamily="34" charset="0"/>
              </a:rPr>
              <a:t>Sie schauen nach Veränderungen, die um die Ecke lauern und sie haben einen Plan, sollten diese Veränderungen passieren.</a:t>
            </a:r>
          </a:p>
          <a:p>
            <a:pPr>
              <a:lnSpc>
                <a:spcPct val="150000"/>
              </a:lnSpc>
            </a:pPr>
            <a:endParaRPr lang="en-US" u="none">
              <a:latin typeface="Calibri" pitchFamily="34" charset="0"/>
            </a:endParaRPr>
          </a:p>
        </p:txBody>
      </p:sp>
      <p:sp>
        <p:nvSpPr>
          <p:cNvPr id="45058" name="TextBox 4"/>
          <p:cNvSpPr txBox="1">
            <a:spLocks noChangeArrowheads="1"/>
          </p:cNvSpPr>
          <p:nvPr/>
        </p:nvSpPr>
        <p:spPr bwMode="auto">
          <a:xfrm>
            <a:off x="668338" y="152400"/>
            <a:ext cx="8434387"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Nimm Veränderungen an - sei flexibel wie ein Fluß</a:t>
            </a:r>
          </a:p>
        </p:txBody>
      </p:sp>
      <p:pic>
        <p:nvPicPr>
          <p:cNvPr id="45059" name="Picture 2" descr="D:\LY DESIGNS Harry\LY\POWER POINTS_Presantation\EQ Laughter Yoga\image\1\river-flow.jpg"/>
          <p:cNvPicPr>
            <a:picLocks noChangeAspect="1" noChangeArrowheads="1"/>
          </p:cNvPicPr>
          <p:nvPr/>
        </p:nvPicPr>
        <p:blipFill>
          <a:blip r:embed="rId2"/>
          <a:srcRect/>
          <a:stretch>
            <a:fillRect/>
          </a:stretch>
        </p:blipFill>
        <p:spPr bwMode="auto">
          <a:xfrm>
            <a:off x="3886200" y="1295400"/>
            <a:ext cx="5265738" cy="35242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D:\LY DESIGNS Harry\LY\POWER POINTS_Presantation\EQ Laughter Yoga\image\1\14.jpg"/>
          <p:cNvPicPr>
            <a:picLocks noChangeAspect="1" noChangeArrowheads="1"/>
          </p:cNvPicPr>
          <p:nvPr/>
        </p:nvPicPr>
        <p:blipFill>
          <a:blip r:embed="rId2"/>
          <a:srcRect/>
          <a:stretch>
            <a:fillRect/>
          </a:stretch>
        </p:blipFill>
        <p:spPr bwMode="auto">
          <a:xfrm>
            <a:off x="2514600" y="1371600"/>
            <a:ext cx="6515100" cy="4343400"/>
          </a:xfrm>
          <a:prstGeom prst="rect">
            <a:avLst/>
          </a:prstGeom>
          <a:noFill/>
          <a:ln w="9525">
            <a:noFill/>
            <a:miter lim="800000"/>
            <a:headEnd/>
            <a:tailEnd/>
          </a:ln>
        </p:spPr>
      </p:pic>
      <p:sp>
        <p:nvSpPr>
          <p:cNvPr id="46082" name="TextBox 4"/>
          <p:cNvSpPr txBox="1">
            <a:spLocks noChangeArrowheads="1"/>
          </p:cNvSpPr>
          <p:nvPr/>
        </p:nvSpPr>
        <p:spPr bwMode="auto">
          <a:xfrm>
            <a:off x="596900" y="1219200"/>
            <a:ext cx="1993900" cy="3140075"/>
          </a:xfrm>
          <a:prstGeom prst="rect">
            <a:avLst/>
          </a:prstGeom>
          <a:noFill/>
          <a:ln w="9525">
            <a:noFill/>
            <a:miter lim="800000"/>
            <a:headEnd/>
            <a:tailEnd/>
          </a:ln>
        </p:spPr>
        <p:txBody>
          <a:bodyPr>
            <a:spAutoFit/>
          </a:bodyPr>
          <a:lstStyle/>
          <a:p>
            <a:pPr>
              <a:lnSpc>
                <a:spcPts val="3000"/>
              </a:lnSpc>
            </a:pPr>
            <a:r>
              <a:rPr lang="en-US" u="none">
                <a:latin typeface="Calibri" pitchFamily="34" charset="0"/>
              </a:rPr>
              <a:t>Lerne , dich dem Universum zu überlassen</a:t>
            </a:r>
          </a:p>
          <a:p>
            <a:pPr>
              <a:lnSpc>
                <a:spcPts val="3000"/>
              </a:lnSpc>
            </a:pPr>
            <a:r>
              <a:rPr lang="en-US" u="none">
                <a:latin typeface="Calibri" pitchFamily="34" charset="0"/>
              </a:rPr>
              <a:t> </a:t>
            </a:r>
          </a:p>
          <a:p>
            <a:pPr>
              <a:lnSpc>
                <a:spcPts val="3000"/>
              </a:lnSpc>
            </a:pPr>
            <a:r>
              <a:rPr lang="en-US" u="none">
                <a:latin typeface="Calibri" pitchFamily="34" charset="0"/>
              </a:rPr>
              <a:t>Der Babyaffe hält sich an seiner Mutter fest</a:t>
            </a:r>
          </a:p>
          <a:p>
            <a:pPr>
              <a:lnSpc>
                <a:spcPts val="3000"/>
              </a:lnSpc>
            </a:pPr>
            <a:endParaRPr lang="en-US" u="none">
              <a:latin typeface="Calibri" pitchFamily="34" charset="0"/>
            </a:endParaRPr>
          </a:p>
        </p:txBody>
      </p:sp>
      <p:sp>
        <p:nvSpPr>
          <p:cNvPr id="46083" name="TextBox 3"/>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Überlasse dich dem Universum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3"/>
          <p:cNvSpPr txBox="1">
            <a:spLocks noChangeArrowheads="1"/>
          </p:cNvSpPr>
          <p:nvPr/>
        </p:nvSpPr>
        <p:spPr bwMode="auto">
          <a:xfrm>
            <a:off x="704850" y="1030288"/>
            <a:ext cx="2724150" cy="4714875"/>
          </a:xfrm>
          <a:prstGeom prst="rect">
            <a:avLst/>
          </a:prstGeom>
          <a:noFill/>
          <a:ln w="9525">
            <a:noFill/>
            <a:miter lim="800000"/>
            <a:headEnd/>
            <a:tailEnd/>
          </a:ln>
        </p:spPr>
        <p:txBody>
          <a:bodyPr>
            <a:spAutoFit/>
          </a:bodyPr>
          <a:lstStyle/>
          <a:p>
            <a:pPr>
              <a:lnSpc>
                <a:spcPts val="2800"/>
              </a:lnSpc>
            </a:pPr>
            <a:r>
              <a:rPr lang="en-US" u="none">
                <a:latin typeface="Calibri" pitchFamily="34" charset="0"/>
              </a:rPr>
              <a:t>Menschen, die täglich eine Haltung von Dankbarkeit kultivieren, erleben, dass ihre Laune, ihre Energie und ihr körperliches Wohlergehen sich bessern. </a:t>
            </a:r>
          </a:p>
          <a:p>
            <a:pPr>
              <a:lnSpc>
                <a:spcPts val="2800"/>
              </a:lnSpc>
            </a:pPr>
            <a:endParaRPr lang="en-US" u="none">
              <a:latin typeface="Calibri" pitchFamily="34" charset="0"/>
            </a:endParaRPr>
          </a:p>
          <a:p>
            <a:pPr>
              <a:lnSpc>
                <a:spcPts val="2800"/>
              </a:lnSpc>
            </a:pPr>
            <a:r>
              <a:rPr lang="en-US" u="none">
                <a:latin typeface="Calibri" pitchFamily="34" charset="0"/>
              </a:rPr>
              <a:t>Vermutlich spielt ein niedriger Cortisolspiegel eine große Rolle beim Erfolg . </a:t>
            </a:r>
          </a:p>
          <a:p>
            <a:pPr>
              <a:lnSpc>
                <a:spcPts val="2800"/>
              </a:lnSpc>
            </a:pPr>
            <a:endParaRPr lang="en-US" u="none">
              <a:latin typeface="Calibri" pitchFamily="34" charset="0"/>
            </a:endParaRPr>
          </a:p>
        </p:txBody>
      </p:sp>
      <p:pic>
        <p:nvPicPr>
          <p:cNvPr id="47106" name="Picture 3" descr="D:\LY DESIGNS Harry\LY\POWER POINTS_Presantation\EQ Laughter Yoga\image\1\23.jpg"/>
          <p:cNvPicPr>
            <a:picLocks noChangeAspect="1" noChangeArrowheads="1"/>
          </p:cNvPicPr>
          <p:nvPr/>
        </p:nvPicPr>
        <p:blipFill>
          <a:blip r:embed="rId2"/>
          <a:srcRect/>
          <a:stretch>
            <a:fillRect/>
          </a:stretch>
        </p:blipFill>
        <p:spPr bwMode="auto">
          <a:xfrm>
            <a:off x="3581400" y="1187450"/>
            <a:ext cx="5181600" cy="3536950"/>
          </a:xfrm>
          <a:prstGeom prst="rect">
            <a:avLst/>
          </a:prstGeom>
          <a:noFill/>
          <a:ln w="9525">
            <a:noFill/>
            <a:miter lim="800000"/>
            <a:headEnd/>
            <a:tailEnd/>
          </a:ln>
        </p:spPr>
      </p:pic>
      <p:sp>
        <p:nvSpPr>
          <p:cNvPr id="47107" name="TextBox 8"/>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Schätze, was du hast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 descr="D:\LY DESIGNS Harry\LY\POWER POINTS_Presantation\EQ Laughter Yoga\image\1\25.jpg"/>
          <p:cNvPicPr>
            <a:picLocks noChangeAspect="1" noChangeArrowheads="1"/>
          </p:cNvPicPr>
          <p:nvPr/>
        </p:nvPicPr>
        <p:blipFill>
          <a:blip r:embed="rId2"/>
          <a:srcRect/>
          <a:stretch>
            <a:fillRect/>
          </a:stretch>
        </p:blipFill>
        <p:spPr bwMode="auto">
          <a:xfrm>
            <a:off x="4418013" y="1143000"/>
            <a:ext cx="4497387" cy="3429000"/>
          </a:xfrm>
          <a:prstGeom prst="rect">
            <a:avLst/>
          </a:prstGeom>
          <a:noFill/>
          <a:ln w="9525">
            <a:noFill/>
            <a:miter lim="800000"/>
            <a:headEnd/>
            <a:tailEnd/>
          </a:ln>
        </p:spPr>
      </p:pic>
      <p:sp>
        <p:nvSpPr>
          <p:cNvPr id="48130" name="TextBox 4"/>
          <p:cNvSpPr txBox="1">
            <a:spLocks noChangeArrowheads="1"/>
          </p:cNvSpPr>
          <p:nvPr/>
        </p:nvSpPr>
        <p:spPr bwMode="auto">
          <a:xfrm>
            <a:off x="381000" y="1066800"/>
            <a:ext cx="4038600" cy="5070475"/>
          </a:xfrm>
          <a:prstGeom prst="rect">
            <a:avLst/>
          </a:prstGeom>
          <a:noFill/>
          <a:ln w="9525">
            <a:noFill/>
            <a:miter lim="800000"/>
            <a:headEnd/>
            <a:tailEnd/>
          </a:ln>
        </p:spPr>
        <p:txBody>
          <a:bodyPr>
            <a:spAutoFit/>
          </a:bodyPr>
          <a:lstStyle/>
          <a:p>
            <a:pPr>
              <a:lnSpc>
                <a:spcPts val="2800"/>
              </a:lnSpc>
            </a:pPr>
            <a:r>
              <a:rPr lang="en-US" sz="2000" u="none">
                <a:latin typeface="Calibri" pitchFamily="34" charset="0"/>
              </a:rPr>
              <a:t>Regelmäßige Aus-Zeiten zu nehmen, ist ein Zeichen von hohem EQ, denn es hilft dir, den Stress unter Kontrolle zu halten und im Moment zu leben.</a:t>
            </a:r>
            <a:br>
              <a:rPr lang="en-US" sz="2000" u="none">
                <a:latin typeface="Calibri" pitchFamily="34" charset="0"/>
              </a:rPr>
            </a:br>
            <a:endParaRPr lang="en-US" sz="2000" u="none">
              <a:latin typeface="Calibri" pitchFamily="34" charset="0"/>
            </a:endParaRPr>
          </a:p>
          <a:p>
            <a:pPr>
              <a:lnSpc>
                <a:spcPts val="2800"/>
              </a:lnSpc>
            </a:pPr>
            <a:r>
              <a:rPr lang="en-US" sz="2000" u="none">
                <a:latin typeface="Calibri" pitchFamily="34" charset="0"/>
              </a:rPr>
              <a:t>Wenn du dich selbst verfügbar machst bei deiner Arbeit 24 Std. /     7 Tage, setzt du dich selbst einer konstanten Barriere von Stressoren aus.</a:t>
            </a:r>
          </a:p>
          <a:p>
            <a:pPr>
              <a:lnSpc>
                <a:spcPts val="2800"/>
              </a:lnSpc>
            </a:pPr>
            <a:r>
              <a:rPr lang="en-US" sz="2000" u="none">
                <a:latin typeface="Calibri" pitchFamily="34" charset="0"/>
              </a:rPr>
              <a:t>Zwinge dich selbst auf “Offline” und sogar –ups!- stelle dein Telefon aus, das gibt Körper und Geist eine Pause.</a:t>
            </a:r>
          </a:p>
        </p:txBody>
      </p:sp>
      <p:sp>
        <p:nvSpPr>
          <p:cNvPr id="48131" name="TextBox 5"/>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Mach mal Pause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3"/>
          <p:cNvSpPr txBox="1">
            <a:spLocks noChangeArrowheads="1"/>
          </p:cNvSpPr>
          <p:nvPr/>
        </p:nvSpPr>
        <p:spPr bwMode="auto">
          <a:xfrm>
            <a:off x="488950" y="1025525"/>
            <a:ext cx="4311650" cy="5705475"/>
          </a:xfrm>
          <a:prstGeom prst="rect">
            <a:avLst/>
          </a:prstGeom>
          <a:noFill/>
          <a:ln w="9525">
            <a:noFill/>
            <a:miter lim="800000"/>
            <a:headEnd/>
            <a:tailEnd/>
          </a:ln>
        </p:spPr>
        <p:txBody>
          <a:bodyPr>
            <a:spAutoFit/>
          </a:bodyPr>
          <a:lstStyle/>
          <a:p>
            <a:pPr>
              <a:lnSpc>
                <a:spcPts val="2600"/>
              </a:lnSpc>
            </a:pPr>
            <a:r>
              <a:rPr lang="en-US" u="none">
                <a:latin typeface="Calibri" pitchFamily="34" charset="0"/>
              </a:rPr>
              <a:t>Die Wichtigkeit von Schlaf kann nicht  hoch genug bewertet werden für deine emotionale Intelligenz und die Bewältigung deines Stresslevels.</a:t>
            </a:r>
          </a:p>
          <a:p>
            <a:pPr>
              <a:lnSpc>
                <a:spcPts val="2600"/>
              </a:lnSpc>
            </a:pPr>
            <a:r>
              <a:rPr lang="en-US" u="none">
                <a:latin typeface="Calibri" pitchFamily="34" charset="0"/>
              </a:rPr>
              <a:t>Wenn du schläfst, wird dein Gehirn wortwörtlich wieder aufgeladen, geht in Gedanken durch die Erinnerungen des Tages und speichert oder entläd sie (was Träume verursacht). Danach wachst du munter und mit klarem Kopf auf! </a:t>
            </a:r>
          </a:p>
          <a:p>
            <a:pPr>
              <a:lnSpc>
                <a:spcPts val="2600"/>
              </a:lnSpc>
            </a:pPr>
            <a:r>
              <a:rPr lang="en-US" u="none">
                <a:latin typeface="Calibri" pitchFamily="34" charset="0"/>
              </a:rPr>
              <a:t>Menschen mit hohem EQ wissen, dass ihre Selbstkontrolle, Aufmerksamkeit und Gedächtnis reduziert sind, wenn sie nicht genug – oder den richtigen- Schlaf bekommen.</a:t>
            </a:r>
          </a:p>
          <a:p>
            <a:pPr>
              <a:lnSpc>
                <a:spcPts val="2600"/>
              </a:lnSpc>
            </a:pPr>
            <a:r>
              <a:rPr lang="en-US" u="none">
                <a:latin typeface="Calibri" pitchFamily="34" charset="0"/>
              </a:rPr>
              <a:t>Deshalb hat Schlaf die höchste Priorität!</a:t>
            </a:r>
          </a:p>
          <a:p>
            <a:pPr>
              <a:lnSpc>
                <a:spcPts val="2600"/>
              </a:lnSpc>
            </a:pPr>
            <a:r>
              <a:rPr lang="en-US" u="none">
                <a:latin typeface="Calibri" pitchFamily="34" charset="0"/>
              </a:rPr>
              <a:t>.</a:t>
            </a:r>
          </a:p>
        </p:txBody>
      </p:sp>
      <p:sp>
        <p:nvSpPr>
          <p:cNvPr id="49154" name="TextBox 4"/>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Du bekommst genug Schlaf</a:t>
            </a:r>
          </a:p>
        </p:txBody>
      </p:sp>
      <p:pic>
        <p:nvPicPr>
          <p:cNvPr id="49155" name="Picture 3" descr="D:\LY DESIGNS Harry\LY\POWER POINTS_Presantation\EQ Laughter Yoga\image\1\You Get Enough Sleep.jpg"/>
          <p:cNvPicPr>
            <a:picLocks noChangeAspect="1" noChangeArrowheads="1"/>
          </p:cNvPicPr>
          <p:nvPr/>
        </p:nvPicPr>
        <p:blipFill>
          <a:blip r:embed="rId2"/>
          <a:srcRect/>
          <a:stretch>
            <a:fillRect/>
          </a:stretch>
        </p:blipFill>
        <p:spPr bwMode="auto">
          <a:xfrm>
            <a:off x="4800600" y="1177925"/>
            <a:ext cx="4343400" cy="34702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4"/>
          <p:cNvSpPr txBox="1">
            <a:spLocks noChangeArrowheads="1"/>
          </p:cNvSpPr>
          <p:nvPr/>
        </p:nvSpPr>
        <p:spPr bwMode="auto">
          <a:xfrm>
            <a:off x="668338" y="990600"/>
            <a:ext cx="3675062" cy="5172075"/>
          </a:xfrm>
          <a:prstGeom prst="rect">
            <a:avLst/>
          </a:prstGeom>
          <a:noFill/>
          <a:ln w="9525">
            <a:noFill/>
            <a:miter lim="800000"/>
            <a:headEnd/>
            <a:tailEnd/>
          </a:ln>
        </p:spPr>
        <p:txBody>
          <a:bodyPr>
            <a:spAutoFit/>
          </a:bodyPr>
          <a:lstStyle/>
          <a:p>
            <a:pPr>
              <a:lnSpc>
                <a:spcPts val="2800"/>
              </a:lnSpc>
              <a:spcBef>
                <a:spcPts val="1800"/>
              </a:spcBef>
            </a:pPr>
            <a:r>
              <a:rPr lang="en-US" u="none">
                <a:latin typeface="Calibri" pitchFamily="34" charset="0"/>
              </a:rPr>
              <a:t>Große Mengen Koffein zu sich zu nehmen, fördert die Ausschüttung von Adrenalin und Adrenalin ist der Grund für den Kampf-oder-Flucht-Reflex. </a:t>
            </a:r>
          </a:p>
          <a:p>
            <a:pPr>
              <a:lnSpc>
                <a:spcPts val="2800"/>
              </a:lnSpc>
              <a:spcBef>
                <a:spcPts val="1800"/>
              </a:spcBef>
            </a:pPr>
            <a:r>
              <a:rPr lang="en-US" u="none">
                <a:latin typeface="Calibri" pitchFamily="34" charset="0"/>
              </a:rPr>
              <a:t>Wenn Koffein deinen Geist und deinen Körper in diesen übererregten Stresszustand bringt, überrollen deine Emotionen dein Verhalten. </a:t>
            </a:r>
          </a:p>
          <a:p>
            <a:pPr>
              <a:lnSpc>
                <a:spcPts val="2800"/>
              </a:lnSpc>
              <a:spcBef>
                <a:spcPts val="1800"/>
              </a:spcBef>
            </a:pPr>
            <a:r>
              <a:rPr lang="en-US" u="none">
                <a:latin typeface="Calibri" pitchFamily="34" charset="0"/>
              </a:rPr>
              <a:t>Menschen mit hohem EQ wissen, dass Koffein schädlich ist und achten darauf, dass es nicht zu viel wird.</a:t>
            </a:r>
          </a:p>
        </p:txBody>
      </p:sp>
      <p:sp>
        <p:nvSpPr>
          <p:cNvPr id="50178" name="TextBox 5"/>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Begrenze deinen Koffeinkonsum</a:t>
            </a:r>
          </a:p>
        </p:txBody>
      </p:sp>
      <p:pic>
        <p:nvPicPr>
          <p:cNvPr id="50179" name="Picture 2" descr="D:\LY DESIGNS Harry\LY\POWER POINTS_Presantation\EQ Laughter Yoga\image\1\26.jpg"/>
          <p:cNvPicPr>
            <a:picLocks noChangeAspect="1" noChangeArrowheads="1"/>
          </p:cNvPicPr>
          <p:nvPr/>
        </p:nvPicPr>
        <p:blipFill>
          <a:blip r:embed="rId2"/>
          <a:srcRect/>
          <a:stretch>
            <a:fillRect/>
          </a:stretch>
        </p:blipFill>
        <p:spPr bwMode="auto">
          <a:xfrm>
            <a:off x="4343400" y="1219200"/>
            <a:ext cx="4591050" cy="415131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3"/>
          <p:cNvSpPr txBox="1">
            <a:spLocks noChangeArrowheads="1"/>
          </p:cNvSpPr>
          <p:nvPr/>
        </p:nvSpPr>
        <p:spPr bwMode="auto">
          <a:xfrm>
            <a:off x="1447800" y="1066800"/>
            <a:ext cx="2667000" cy="1787525"/>
          </a:xfrm>
          <a:prstGeom prst="rect">
            <a:avLst/>
          </a:prstGeom>
          <a:noFill/>
          <a:ln w="9525">
            <a:noFill/>
            <a:miter lim="800000"/>
            <a:headEnd/>
            <a:tailEnd/>
          </a:ln>
        </p:spPr>
        <p:txBody>
          <a:bodyPr>
            <a:spAutoFit/>
          </a:bodyPr>
          <a:lstStyle/>
          <a:p>
            <a:pPr>
              <a:lnSpc>
                <a:spcPct val="150000"/>
              </a:lnSpc>
              <a:spcBef>
                <a:spcPts val="1800"/>
              </a:spcBef>
            </a:pPr>
            <a:r>
              <a:rPr lang="en-US" b="1" u="none">
                <a:latin typeface="Calibri" pitchFamily="34" charset="0"/>
              </a:rPr>
              <a:t>2 Arten von Meditation</a:t>
            </a:r>
            <a:r>
              <a:rPr lang="en-US" u="none">
                <a:latin typeface="Calibri" pitchFamily="34" charset="0"/>
              </a:rPr>
              <a:t>  </a:t>
            </a:r>
          </a:p>
          <a:p>
            <a:pPr>
              <a:lnSpc>
                <a:spcPct val="150000"/>
              </a:lnSpc>
              <a:spcBef>
                <a:spcPts val="1800"/>
              </a:spcBef>
              <a:buFontTx/>
              <a:buBlip>
                <a:blip r:embed="rId2"/>
              </a:buBlip>
            </a:pPr>
            <a:r>
              <a:rPr lang="en-US" u="none">
                <a:latin typeface="Calibri" pitchFamily="34" charset="0"/>
              </a:rPr>
              <a:t>  Dynamisch    </a:t>
            </a:r>
          </a:p>
          <a:p>
            <a:pPr>
              <a:lnSpc>
                <a:spcPct val="150000"/>
              </a:lnSpc>
              <a:spcBef>
                <a:spcPts val="1800"/>
              </a:spcBef>
              <a:buFontTx/>
              <a:buBlip>
                <a:blip r:embed="rId2"/>
              </a:buBlip>
            </a:pPr>
            <a:r>
              <a:rPr lang="en-US" u="none">
                <a:latin typeface="Calibri" pitchFamily="34" charset="0"/>
              </a:rPr>
              <a:t>  Stille Meditation  </a:t>
            </a:r>
          </a:p>
        </p:txBody>
      </p:sp>
      <p:sp>
        <p:nvSpPr>
          <p:cNvPr id="51202" name="TextBox 4"/>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Meditation und Auftanken</a:t>
            </a:r>
          </a:p>
        </p:txBody>
      </p:sp>
      <p:pic>
        <p:nvPicPr>
          <p:cNvPr id="51203" name="Picture 2" descr="D:\LY DESIGNS Harry\LY\POWER POINTS_Presantation\EQ Laughter Yoga\image\1\Meditation.jpg"/>
          <p:cNvPicPr>
            <a:picLocks noChangeAspect="1" noChangeArrowheads="1"/>
          </p:cNvPicPr>
          <p:nvPr/>
        </p:nvPicPr>
        <p:blipFill>
          <a:blip r:embed="rId3"/>
          <a:srcRect/>
          <a:stretch>
            <a:fillRect/>
          </a:stretch>
        </p:blipFill>
        <p:spPr bwMode="auto">
          <a:xfrm>
            <a:off x="4057650" y="1066800"/>
            <a:ext cx="4324350" cy="5029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4"/>
          <p:cNvSpPr txBox="1">
            <a:spLocks noChangeArrowheads="1"/>
          </p:cNvSpPr>
          <p:nvPr/>
        </p:nvSpPr>
        <p:spPr bwMode="auto">
          <a:xfrm>
            <a:off x="739775" y="1303338"/>
            <a:ext cx="3908425" cy="4676775"/>
          </a:xfrm>
          <a:prstGeom prst="rect">
            <a:avLst/>
          </a:prstGeom>
          <a:noFill/>
          <a:ln w="9525">
            <a:noFill/>
            <a:miter lim="800000"/>
            <a:headEnd/>
            <a:tailEnd/>
          </a:ln>
        </p:spPr>
        <p:txBody>
          <a:bodyPr>
            <a:spAutoFit/>
          </a:bodyPr>
          <a:lstStyle/>
          <a:p>
            <a:pPr>
              <a:lnSpc>
                <a:spcPct val="150000"/>
              </a:lnSpc>
              <a:spcBef>
                <a:spcPts val="1800"/>
              </a:spcBef>
            </a:pPr>
            <a:r>
              <a:rPr lang="en-US" u="none">
                <a:latin typeface="Calibri" pitchFamily="34" charset="0"/>
              </a:rPr>
              <a:t>Nein zu sagen ist für viele Menschen wirklich eine große Herausforderung an die Selbstkontrolle.</a:t>
            </a:r>
          </a:p>
          <a:p>
            <a:pPr>
              <a:lnSpc>
                <a:spcPct val="150000"/>
              </a:lnSpc>
              <a:spcBef>
                <a:spcPts val="1800"/>
              </a:spcBef>
            </a:pPr>
            <a:r>
              <a:rPr lang="en-US" u="none">
                <a:latin typeface="Calibri" pitchFamily="34" charset="0"/>
              </a:rPr>
              <a:t>“Nein” ist ein kraftvolles Wort bei dem du keine Angst haben solltest, “Nein” zu sagen. </a:t>
            </a:r>
          </a:p>
          <a:p>
            <a:pPr>
              <a:lnSpc>
                <a:spcPct val="150000"/>
              </a:lnSpc>
              <a:spcBef>
                <a:spcPts val="1800"/>
              </a:spcBef>
            </a:pPr>
            <a:r>
              <a:rPr lang="en-US" u="none">
                <a:latin typeface="Calibri" pitchFamily="34" charset="0"/>
              </a:rPr>
              <a:t>“Nein” zu sagen gegenüber einer neuen Verpflichtung, ehrt deine bestehenden Zusagen und gibt dir die Möglichkeit, sie erfolgreich zu erfüllen.</a:t>
            </a:r>
          </a:p>
        </p:txBody>
      </p:sp>
      <p:sp>
        <p:nvSpPr>
          <p:cNvPr id="52226" name="TextBox 5"/>
          <p:cNvSpPr txBox="1">
            <a:spLocks noChangeArrowheads="1"/>
          </p:cNvSpPr>
          <p:nvPr/>
        </p:nvSpPr>
        <p:spPr bwMode="auto">
          <a:xfrm>
            <a:off x="1371600" y="314325"/>
            <a:ext cx="7086600" cy="503238"/>
          </a:xfrm>
          <a:prstGeom prst="rect">
            <a:avLst/>
          </a:prstGeom>
          <a:noFill/>
          <a:ln w="9525">
            <a:noFill/>
            <a:miter lim="800000"/>
            <a:headEnd/>
            <a:tailEnd/>
          </a:ln>
        </p:spPr>
        <p:txBody>
          <a:bodyPr>
            <a:spAutoFit/>
          </a:bodyPr>
          <a:lstStyle/>
          <a:p>
            <a:pPr algn="ctr"/>
            <a:r>
              <a:rPr lang="en-US" sz="2700" u="none">
                <a:solidFill>
                  <a:schemeClr val="bg1"/>
                </a:solidFill>
                <a:latin typeface="Calibri" pitchFamily="34" charset="0"/>
              </a:rPr>
              <a:t>Du kannst Nein sagen (dir selbst und anderen)</a:t>
            </a:r>
          </a:p>
        </p:txBody>
      </p:sp>
      <p:pic>
        <p:nvPicPr>
          <p:cNvPr id="52227" name="Picture 2" descr="D:\LY DESIGNS Harry\LY\POWER POINTS_Presantation\EQ Laughter Yoga\image\1\10.jpg"/>
          <p:cNvPicPr>
            <a:picLocks noChangeAspect="1" noChangeArrowheads="1"/>
          </p:cNvPicPr>
          <p:nvPr/>
        </p:nvPicPr>
        <p:blipFill>
          <a:blip r:embed="rId2"/>
          <a:srcRect/>
          <a:stretch>
            <a:fillRect/>
          </a:stretch>
        </p:blipFill>
        <p:spPr bwMode="auto">
          <a:xfrm>
            <a:off x="4610100" y="1447800"/>
            <a:ext cx="4686300" cy="3124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1219200" y="1431925"/>
            <a:ext cx="7848600" cy="3387725"/>
          </a:xfrm>
          <a:prstGeom prst="rect">
            <a:avLst/>
          </a:prstGeom>
          <a:noFill/>
          <a:ln w="9525">
            <a:noFill/>
            <a:miter lim="800000"/>
            <a:headEnd/>
            <a:tailEnd/>
          </a:ln>
        </p:spPr>
        <p:txBody>
          <a:bodyPr>
            <a:spAutoFit/>
          </a:bodyPr>
          <a:lstStyle/>
          <a:p>
            <a:r>
              <a:rPr lang="en-US" b="1" u="none">
                <a:latin typeface="Calibri" pitchFamily="34" charset="0"/>
              </a:rPr>
              <a:t>Emotionale Intelligenz (EQ) versus Intellektuelle Intelligenz (IQ)</a:t>
            </a:r>
          </a:p>
          <a:p>
            <a:endParaRPr lang="en-US" b="1" u="none">
              <a:latin typeface="Calibri" pitchFamily="34" charset="0"/>
            </a:endParaRPr>
          </a:p>
          <a:p>
            <a:pPr>
              <a:buFontTx/>
              <a:buBlip>
                <a:blip r:embed="rId2"/>
              </a:buBlip>
            </a:pPr>
            <a:r>
              <a:rPr lang="en-US" u="none">
                <a:latin typeface="Calibri" pitchFamily="34" charset="0"/>
              </a:rPr>
              <a:t>  90% der Erfolgsmenschen haben eine hohe emotionale Intelligenz</a:t>
            </a:r>
          </a:p>
          <a:p>
            <a:pPr>
              <a:buFontTx/>
              <a:buBlip>
                <a:blip r:embed="rId2"/>
              </a:buBlip>
            </a:pPr>
            <a:endParaRPr lang="en-US" u="none">
              <a:latin typeface="Calibri" pitchFamily="34" charset="0"/>
            </a:endParaRPr>
          </a:p>
          <a:p>
            <a:pPr>
              <a:buFontTx/>
              <a:buBlip>
                <a:blip r:embed="rId2"/>
              </a:buBlip>
            </a:pPr>
            <a:r>
              <a:rPr lang="en-US" u="none">
                <a:latin typeface="Calibri" pitchFamily="34" charset="0"/>
              </a:rPr>
              <a:t>  Menschen mit durchschnittlichem EQ übertreffen jene mit höchstem IQ in 70% der Fälle</a:t>
            </a:r>
          </a:p>
          <a:p>
            <a:endParaRPr lang="en-US" u="none">
              <a:latin typeface="Calibri" pitchFamily="34" charset="0"/>
            </a:endParaRPr>
          </a:p>
          <a:p>
            <a:pPr>
              <a:buFontTx/>
              <a:buBlip>
                <a:blip r:embed="rId2"/>
              </a:buBlip>
            </a:pPr>
            <a:r>
              <a:rPr lang="en-US" u="none">
                <a:latin typeface="Calibri" pitchFamily="34" charset="0"/>
              </a:rPr>
              <a:t>  IQ führt nur in 20% der Fälle zum Erfolg</a:t>
            </a:r>
          </a:p>
          <a:p>
            <a:endParaRPr lang="en-US" u="none">
              <a:latin typeface="Calibri" pitchFamily="34" charset="0"/>
            </a:endParaRPr>
          </a:p>
          <a:p>
            <a:pPr>
              <a:buFontTx/>
              <a:buBlip>
                <a:blip r:embed="rId2"/>
              </a:buBlip>
            </a:pPr>
            <a:r>
              <a:rPr lang="en-US" u="none">
                <a:latin typeface="Calibri" pitchFamily="34" charset="0"/>
              </a:rPr>
              <a:t>  IQ kann dir keinen Job geben</a:t>
            </a:r>
          </a:p>
          <a:p>
            <a:pPr>
              <a:buFontTx/>
              <a:buBlip>
                <a:blip r:embed="rId2"/>
              </a:buBlip>
            </a:pPr>
            <a:endParaRPr lang="en-US" u="none">
              <a:latin typeface="Calibri" pitchFamily="34" charset="0"/>
            </a:endParaRPr>
          </a:p>
          <a:p>
            <a:pPr>
              <a:buFontTx/>
              <a:buBlip>
                <a:blip r:embed="rId2"/>
              </a:buBlip>
            </a:pPr>
            <a:r>
              <a:rPr lang="en-US" u="none">
                <a:latin typeface="Calibri" pitchFamily="34" charset="0"/>
              </a:rPr>
              <a:t>  EQ entscheidet, ob du gefeuert oder befördert wirst</a:t>
            </a:r>
          </a:p>
        </p:txBody>
      </p:sp>
      <p:sp>
        <p:nvSpPr>
          <p:cNvPr id="16386" name="TextBox 4"/>
          <p:cNvSpPr txBox="1">
            <a:spLocks noChangeArrowheads="1"/>
          </p:cNvSpPr>
          <p:nvPr/>
        </p:nvSpPr>
        <p:spPr bwMode="auto">
          <a:xfrm>
            <a:off x="1524000" y="314325"/>
            <a:ext cx="68580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EQ vs IQ</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3"/>
          <p:cNvSpPr txBox="1">
            <a:spLocks noChangeArrowheads="1"/>
          </p:cNvSpPr>
          <p:nvPr/>
        </p:nvSpPr>
        <p:spPr bwMode="auto">
          <a:xfrm>
            <a:off x="415925" y="1004888"/>
            <a:ext cx="4918075" cy="5172075"/>
          </a:xfrm>
          <a:prstGeom prst="rect">
            <a:avLst/>
          </a:prstGeom>
          <a:noFill/>
          <a:ln w="9525">
            <a:noFill/>
            <a:miter lim="800000"/>
            <a:headEnd/>
            <a:tailEnd/>
          </a:ln>
        </p:spPr>
        <p:txBody>
          <a:bodyPr>
            <a:spAutoFit/>
          </a:bodyPr>
          <a:lstStyle/>
          <a:p>
            <a:pPr>
              <a:lnSpc>
                <a:spcPts val="2800"/>
              </a:lnSpc>
              <a:spcBef>
                <a:spcPts val="1800"/>
              </a:spcBef>
            </a:pPr>
            <a:r>
              <a:rPr lang="en-US" sz="2000" u="none">
                <a:latin typeface="Calibri" pitchFamily="34" charset="0"/>
              </a:rPr>
              <a:t>Menschen mit hohem EQ kontrollieren ihre Interaktionen mit schwierigen Menschen, indem sie ihre eigenen Gefühle prüfen. Wenn es nötig ist, jemanden zu konfrontieren, gehen sie rational an die Situation heran.</a:t>
            </a:r>
          </a:p>
          <a:p>
            <a:pPr>
              <a:lnSpc>
                <a:spcPts val="2800"/>
              </a:lnSpc>
              <a:spcBef>
                <a:spcPts val="1800"/>
              </a:spcBef>
            </a:pPr>
            <a:r>
              <a:rPr lang="en-US" sz="2000" u="none">
                <a:latin typeface="Calibri" pitchFamily="34" charset="0"/>
              </a:rPr>
              <a:t>Sie wissen genau, wann sie ziehen oder drücken müssen! </a:t>
            </a:r>
          </a:p>
          <a:p>
            <a:pPr>
              <a:lnSpc>
                <a:spcPts val="2800"/>
              </a:lnSpc>
              <a:spcBef>
                <a:spcPts val="1800"/>
              </a:spcBef>
            </a:pPr>
            <a:r>
              <a:rPr lang="en-US" sz="2000" u="none">
                <a:latin typeface="Calibri" pitchFamily="34" charset="0"/>
              </a:rPr>
              <a:t>Sie erkennen ihre eigenen Gefühle und erlauben nicht, dass Ärger oder Frust das Chaos noch mehr anfeuert. Sie beachten auch den Standpunkt des anderen und können Lösungen finden und eine gemeinsame Basis.</a:t>
            </a:r>
          </a:p>
        </p:txBody>
      </p:sp>
      <p:sp>
        <p:nvSpPr>
          <p:cNvPr id="53250" name="TextBox 4"/>
          <p:cNvSpPr txBox="1">
            <a:spLocks noChangeArrowheads="1"/>
          </p:cNvSpPr>
          <p:nvPr/>
        </p:nvSpPr>
        <p:spPr bwMode="auto">
          <a:xfrm>
            <a:off x="452438" y="314325"/>
            <a:ext cx="8532812"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Ruhig bleiben im Umgang mit schwierigen Menschen</a:t>
            </a:r>
          </a:p>
        </p:txBody>
      </p:sp>
      <p:pic>
        <p:nvPicPr>
          <p:cNvPr id="53251" name="Picture 2" descr="D:\LY DESIGNS Harry\LY\POWER POINTS_Presantation\EQ Laughter Yoga\image\1\11.jpg"/>
          <p:cNvPicPr>
            <a:picLocks noChangeAspect="1" noChangeArrowheads="1"/>
          </p:cNvPicPr>
          <p:nvPr/>
        </p:nvPicPr>
        <p:blipFill>
          <a:blip r:embed="rId2"/>
          <a:srcRect/>
          <a:stretch>
            <a:fillRect/>
          </a:stretch>
        </p:blipFill>
        <p:spPr bwMode="auto">
          <a:xfrm>
            <a:off x="5521325" y="990600"/>
            <a:ext cx="3119438" cy="2438400"/>
          </a:xfrm>
          <a:prstGeom prst="rect">
            <a:avLst/>
          </a:prstGeom>
          <a:noFill/>
          <a:ln w="9525">
            <a:noFill/>
            <a:miter lim="800000"/>
            <a:headEnd/>
            <a:tailEnd/>
          </a:ln>
        </p:spPr>
      </p:pic>
      <p:pic>
        <p:nvPicPr>
          <p:cNvPr id="53252" name="Picture 2" descr="D:\LY DESIGNS Harry\LY\POWER POINTS_Presantation\EQ Laughter Yoga\image\1\push-pull-door-signs-2.png"/>
          <p:cNvPicPr>
            <a:picLocks noChangeAspect="1" noChangeArrowheads="1"/>
          </p:cNvPicPr>
          <p:nvPr/>
        </p:nvPicPr>
        <p:blipFill>
          <a:blip r:embed="rId3"/>
          <a:srcRect/>
          <a:stretch>
            <a:fillRect/>
          </a:stretch>
        </p:blipFill>
        <p:spPr bwMode="auto">
          <a:xfrm>
            <a:off x="5521325" y="3505200"/>
            <a:ext cx="3622675" cy="2743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3"/>
          <p:cNvSpPr txBox="1">
            <a:spLocks noChangeArrowheads="1"/>
          </p:cNvSpPr>
          <p:nvPr/>
        </p:nvSpPr>
        <p:spPr bwMode="auto">
          <a:xfrm>
            <a:off x="1066800" y="1300163"/>
            <a:ext cx="3962400" cy="2289175"/>
          </a:xfrm>
          <a:prstGeom prst="rect">
            <a:avLst/>
          </a:prstGeom>
          <a:noFill/>
          <a:ln w="9525">
            <a:noFill/>
            <a:miter lim="800000"/>
            <a:headEnd/>
            <a:tailEnd/>
          </a:ln>
        </p:spPr>
        <p:txBody>
          <a:bodyPr>
            <a:spAutoFit/>
          </a:bodyPr>
          <a:lstStyle/>
          <a:p>
            <a:r>
              <a:rPr lang="en-US" u="none">
                <a:latin typeface="Calibri" pitchFamily="34" charset="0"/>
              </a:rPr>
              <a:t>“ Hass ist wie ein Gift, welches du trinkst und dabei erwartest, dass die andere Person stirbt”  - Gandhi  </a:t>
            </a:r>
          </a:p>
          <a:p>
            <a:r>
              <a:rPr lang="en-US" u="none">
                <a:latin typeface="Calibri" pitchFamily="34" charset="0"/>
              </a:rPr>
              <a:t> </a:t>
            </a:r>
          </a:p>
          <a:p>
            <a:r>
              <a:rPr lang="en-US" u="none">
                <a:latin typeface="Calibri" pitchFamily="34" charset="0"/>
              </a:rPr>
              <a:t>Lerne loszulassen und zu vergessen</a:t>
            </a:r>
          </a:p>
          <a:p>
            <a:r>
              <a:rPr lang="en-US" u="none">
                <a:latin typeface="Calibri" pitchFamily="34" charset="0"/>
              </a:rPr>
              <a:t> </a:t>
            </a:r>
          </a:p>
          <a:p>
            <a:r>
              <a:rPr lang="en-US" u="none">
                <a:latin typeface="Calibri" pitchFamily="34" charset="0"/>
              </a:rPr>
              <a:t>So werden in Indien Affen gefangen</a:t>
            </a:r>
          </a:p>
          <a:p>
            <a:endParaRPr lang="en-US" u="none">
              <a:latin typeface="Calibri" pitchFamily="34" charset="0"/>
            </a:endParaRPr>
          </a:p>
        </p:txBody>
      </p:sp>
      <p:pic>
        <p:nvPicPr>
          <p:cNvPr id="55298" name="Picture 3" descr="D:\LY DESIGNS Harry\LY\POWER POINTS_Presantation\EQ Laughter Yoga\image\1\13.jpg"/>
          <p:cNvPicPr>
            <a:picLocks noChangeAspect="1" noChangeArrowheads="1"/>
          </p:cNvPicPr>
          <p:nvPr/>
        </p:nvPicPr>
        <p:blipFill>
          <a:blip r:embed="rId2"/>
          <a:srcRect/>
          <a:stretch>
            <a:fillRect/>
          </a:stretch>
        </p:blipFill>
        <p:spPr bwMode="auto">
          <a:xfrm>
            <a:off x="5029200" y="1143000"/>
            <a:ext cx="3849688" cy="3429000"/>
          </a:xfrm>
          <a:prstGeom prst="rect">
            <a:avLst/>
          </a:prstGeom>
          <a:noFill/>
          <a:ln w="9525">
            <a:noFill/>
            <a:miter lim="800000"/>
            <a:headEnd/>
            <a:tailEnd/>
          </a:ln>
        </p:spPr>
      </p:pic>
      <p:sp>
        <p:nvSpPr>
          <p:cNvPr id="55299" name="TextBox 4"/>
          <p:cNvSpPr txBox="1">
            <a:spLocks noChangeArrowheads="1"/>
          </p:cNvSpPr>
          <p:nvPr/>
        </p:nvSpPr>
        <p:spPr bwMode="auto">
          <a:xfrm>
            <a:off x="1447800" y="314325"/>
            <a:ext cx="69342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Halte Groll nicht fest - lass los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ChangeArrowheads="1"/>
          </p:cNvSpPr>
          <p:nvPr/>
        </p:nvSpPr>
        <p:spPr bwMode="auto">
          <a:xfrm>
            <a:off x="1295400" y="1371600"/>
            <a:ext cx="7086600" cy="4211638"/>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u="none">
                <a:latin typeface="Calibri" pitchFamily="34" charset="0"/>
              </a:rPr>
              <a:t>Loswerden alter “Päckchen”: Läuterung durch das Loslassen alter, negativer Erfahrungen / Erlebnisse</a:t>
            </a:r>
          </a:p>
          <a:p>
            <a:pPr marL="342900" indent="-342900">
              <a:buFont typeface="Calibri" pitchFamily="34" charset="0"/>
              <a:buAutoNum type="arabicPeriod"/>
            </a:pPr>
            <a:endParaRPr lang="en-US" u="none">
              <a:latin typeface="Calibri" pitchFamily="34" charset="0"/>
            </a:endParaRPr>
          </a:p>
          <a:p>
            <a:pPr marL="342900" indent="-342900">
              <a:buFont typeface="Calibri" pitchFamily="34" charset="0"/>
              <a:buAutoNum type="arabicPeriod"/>
            </a:pPr>
            <a:r>
              <a:rPr lang="en-US" u="none">
                <a:latin typeface="Calibri" pitchFamily="34" charset="0"/>
              </a:rPr>
              <a:t>Schnelle Stress-Reduktion - schnelle Möglichkeit um Stress zu reduzieren</a:t>
            </a:r>
          </a:p>
          <a:p>
            <a:pPr marL="342900" indent="-342900">
              <a:buFont typeface="Calibri" pitchFamily="34" charset="0"/>
              <a:buAutoNum type="arabicPeriod"/>
            </a:pPr>
            <a:endParaRPr lang="en-US" u="none">
              <a:latin typeface="Calibri" pitchFamily="34" charset="0"/>
            </a:endParaRPr>
          </a:p>
          <a:p>
            <a:pPr marL="342900" indent="-342900">
              <a:buFont typeface="Calibri" pitchFamily="34" charset="0"/>
              <a:buAutoNum type="arabicPeriod"/>
            </a:pPr>
            <a:r>
              <a:rPr lang="en-US" u="none">
                <a:latin typeface="Calibri" pitchFamily="34" charset="0"/>
              </a:rPr>
              <a:t>Kreativität: Spiel ist eine wesentliche Fähigkeit für Kreativität.</a:t>
            </a:r>
          </a:p>
          <a:p>
            <a:pPr marL="342900" indent="-342900">
              <a:buFont typeface="Calibri" pitchFamily="34" charset="0"/>
              <a:buAutoNum type="arabicPeriod"/>
            </a:pPr>
            <a:endParaRPr lang="en-US" u="none">
              <a:latin typeface="Calibri" pitchFamily="34" charset="0"/>
            </a:endParaRPr>
          </a:p>
          <a:p>
            <a:pPr marL="342900" indent="-342900">
              <a:buFont typeface="Calibri" pitchFamily="34" charset="0"/>
              <a:buNone/>
            </a:pPr>
            <a:r>
              <a:rPr lang="en-US" u="none">
                <a:latin typeface="Calibri" pitchFamily="34" charset="0"/>
              </a:rPr>
              <a:t>4.   Ein positiver geistiger Zustand ändert die Blutchemie, um Gedanken zu verändern und dadurch Optimismus und Hoffnung zu erfahren.</a:t>
            </a:r>
          </a:p>
          <a:p>
            <a:pPr marL="342900" indent="-342900">
              <a:buFont typeface="Calibri" pitchFamily="34" charset="0"/>
              <a:buAutoNum type="arabicPeriod"/>
            </a:pPr>
            <a:endParaRPr lang="en-US" u="none">
              <a:latin typeface="Calibri" pitchFamily="34" charset="0"/>
            </a:endParaRPr>
          </a:p>
          <a:p>
            <a:pPr marL="342900" indent="-342900">
              <a:buFont typeface="Calibri" pitchFamily="34" charset="0"/>
              <a:buAutoNum type="arabicPeriod"/>
            </a:pPr>
            <a:r>
              <a:rPr lang="en-US" u="none">
                <a:latin typeface="Calibri" pitchFamily="34" charset="0"/>
              </a:rPr>
              <a:t>Praktiziere spirituell wertvolle Tugenden: Wahrhaftigkeit, Ehrlichkeit, Großzügigkeit, Vergeben</a:t>
            </a:r>
          </a:p>
          <a:p>
            <a:pPr marL="342900" indent="-342900">
              <a:buFont typeface="Calibri" pitchFamily="34" charset="0"/>
              <a:buAutoNum type="arabicPeriod"/>
            </a:pPr>
            <a:endParaRPr lang="en-US" u="none">
              <a:latin typeface="Calibri" pitchFamily="34" charset="0"/>
            </a:endParaRPr>
          </a:p>
          <a:p>
            <a:pPr marL="342900" indent="-342900">
              <a:buFont typeface="Calibri" pitchFamily="34" charset="0"/>
              <a:buAutoNum type="arabicPeriod"/>
            </a:pPr>
            <a:r>
              <a:rPr lang="en-US" u="none">
                <a:latin typeface="Calibri" pitchFamily="34" charset="0"/>
              </a:rPr>
              <a:t>Emotionale Reinigung durch LSD (long, slow, deep) Atmung</a:t>
            </a:r>
          </a:p>
        </p:txBody>
      </p:sp>
      <p:sp>
        <p:nvSpPr>
          <p:cNvPr id="56322" name="TextBox 4"/>
          <p:cNvSpPr txBox="1">
            <a:spLocks noChangeArrowheads="1"/>
          </p:cNvSpPr>
          <p:nvPr/>
        </p:nvSpPr>
        <p:spPr bwMode="auto">
          <a:xfrm>
            <a:off x="488950" y="314325"/>
            <a:ext cx="8640763"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5 wichtige Fähigkeiten für deinen EQ durch Lachyoga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BACKGROUND.jpg"/>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
        <p:nvSpPr>
          <p:cNvPr id="57346" name="Rectangle 1"/>
          <p:cNvSpPr>
            <a:spLocks noChangeArrowheads="1"/>
          </p:cNvSpPr>
          <p:nvPr/>
        </p:nvSpPr>
        <p:spPr bwMode="auto">
          <a:xfrm>
            <a:off x="2286000" y="3224213"/>
            <a:ext cx="4953000" cy="3438525"/>
          </a:xfrm>
          <a:prstGeom prst="rect">
            <a:avLst/>
          </a:prstGeom>
          <a:noFill/>
          <a:ln w="9525">
            <a:noFill/>
            <a:miter lim="800000"/>
            <a:headEnd/>
            <a:tailEnd/>
          </a:ln>
        </p:spPr>
        <p:txBody>
          <a:bodyPr>
            <a:spAutoFit/>
          </a:bodyPr>
          <a:lstStyle/>
          <a:p>
            <a:pPr algn="ctr">
              <a:lnSpc>
                <a:spcPct val="150000"/>
              </a:lnSpc>
            </a:pPr>
            <a:r>
              <a:rPr lang="en-US" sz="2000" b="1" u="none">
                <a:solidFill>
                  <a:srgbClr val="003399"/>
                </a:solidFill>
                <a:latin typeface="Calibri" pitchFamily="34" charset="0"/>
              </a:rPr>
              <a:t>Dr. Madan Kataria</a:t>
            </a:r>
          </a:p>
          <a:p>
            <a:pPr algn="ctr">
              <a:lnSpc>
                <a:spcPct val="150000"/>
              </a:lnSpc>
            </a:pPr>
            <a:r>
              <a:rPr lang="en-US" u="none">
                <a:latin typeface="Calibri" pitchFamily="34" charset="0"/>
              </a:rPr>
              <a:t>Founder Laughter Yoga Movement</a:t>
            </a:r>
          </a:p>
          <a:p>
            <a:pPr algn="ctr">
              <a:lnSpc>
                <a:spcPct val="150000"/>
              </a:lnSpc>
            </a:pPr>
            <a:r>
              <a:rPr lang="en-US" u="none">
                <a:latin typeface="Calibri" pitchFamily="34" charset="0"/>
              </a:rPr>
              <a:t>Mob: +91 9819822226</a:t>
            </a:r>
          </a:p>
          <a:p>
            <a:pPr algn="ctr">
              <a:lnSpc>
                <a:spcPct val="150000"/>
              </a:lnSpc>
            </a:pPr>
            <a:r>
              <a:rPr lang="en-US" u="none">
                <a:latin typeface="Calibri" pitchFamily="34" charset="0"/>
              </a:rPr>
              <a:t>http://www.laughteryoga.org</a:t>
            </a:r>
          </a:p>
          <a:p>
            <a:pPr algn="ctr">
              <a:lnSpc>
                <a:spcPct val="150000"/>
              </a:lnSpc>
            </a:pPr>
            <a:r>
              <a:rPr lang="en-US" u="none">
                <a:latin typeface="Calibri" pitchFamily="34" charset="0"/>
              </a:rPr>
              <a:t>http://www.youtube.com/laughteryoga</a:t>
            </a:r>
          </a:p>
          <a:p>
            <a:pPr algn="ctr">
              <a:lnSpc>
                <a:spcPct val="150000"/>
              </a:lnSpc>
            </a:pPr>
            <a:r>
              <a:rPr lang="en-US" u="none">
                <a:latin typeface="Calibri" pitchFamily="34" charset="0"/>
                <a:hlinkClick r:id="rId3"/>
              </a:rPr>
              <a:t>http://www.facebook.com/laughteryoga</a:t>
            </a:r>
            <a:endParaRPr lang="en-US" u="none">
              <a:latin typeface="Calibri" pitchFamily="34" charset="0"/>
            </a:endParaRPr>
          </a:p>
          <a:p>
            <a:pPr algn="ctr">
              <a:lnSpc>
                <a:spcPct val="150000"/>
              </a:lnSpc>
            </a:pPr>
            <a:r>
              <a:rPr lang="en-US" u="none">
                <a:latin typeface="Calibri" pitchFamily="34" charset="0"/>
              </a:rPr>
              <a:t>Übersetzung: Susan Holze-Apell</a:t>
            </a:r>
          </a:p>
          <a:p>
            <a:pPr algn="ctr">
              <a:lnSpc>
                <a:spcPct val="150000"/>
              </a:lnSpc>
            </a:pPr>
            <a:r>
              <a:rPr lang="en-US" u="none">
                <a:latin typeface="Calibri" pitchFamily="34" charset="0"/>
              </a:rPr>
              <a:t>www.susanholze.de</a:t>
            </a:r>
          </a:p>
        </p:txBody>
      </p:sp>
      <p:pic>
        <p:nvPicPr>
          <p:cNvPr id="57347" name="Picture 6" descr="D:\LY DESIGNS Harry\LY\LUNGS\IMAGES\LY LOGO.png"/>
          <p:cNvPicPr>
            <a:picLocks noChangeAspect="1" noChangeArrowheads="1"/>
          </p:cNvPicPr>
          <p:nvPr/>
        </p:nvPicPr>
        <p:blipFill>
          <a:blip r:embed="rId4"/>
          <a:srcRect/>
          <a:stretch>
            <a:fillRect/>
          </a:stretch>
        </p:blipFill>
        <p:spPr bwMode="auto">
          <a:xfrm>
            <a:off x="4100513" y="1600200"/>
            <a:ext cx="1500187" cy="150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1752600" y="314325"/>
            <a:ext cx="64008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Wie unser Gehirn sich entwickelt hat</a:t>
            </a:r>
          </a:p>
        </p:txBody>
      </p:sp>
      <p:sp>
        <p:nvSpPr>
          <p:cNvPr id="17410" name="Rectangle 4"/>
          <p:cNvSpPr>
            <a:spLocks noChangeArrowheads="1"/>
          </p:cNvSpPr>
          <p:nvPr/>
        </p:nvSpPr>
        <p:spPr bwMode="auto">
          <a:xfrm>
            <a:off x="1371600" y="1066800"/>
            <a:ext cx="3886200" cy="3749675"/>
          </a:xfrm>
          <a:prstGeom prst="rect">
            <a:avLst/>
          </a:prstGeom>
          <a:noFill/>
          <a:ln w="9525">
            <a:noFill/>
            <a:miter lim="800000"/>
            <a:headEnd/>
            <a:tailEnd/>
          </a:ln>
        </p:spPr>
        <p:txBody>
          <a:bodyPr>
            <a:spAutoFit/>
          </a:bodyPr>
          <a:lstStyle/>
          <a:p>
            <a:pPr>
              <a:lnSpc>
                <a:spcPct val="150000"/>
              </a:lnSpc>
            </a:pPr>
            <a:r>
              <a:rPr lang="en-US" sz="2000" b="1" u="none">
                <a:latin typeface="Calibri" pitchFamily="34" charset="0"/>
              </a:rPr>
              <a:t>Das Reptilienhirn oder Überlebenshirn ( keine Gefühle) : </a:t>
            </a:r>
          </a:p>
          <a:p>
            <a:pPr>
              <a:lnSpc>
                <a:spcPct val="150000"/>
              </a:lnSpc>
            </a:pPr>
            <a:endParaRPr lang="en-US" sz="2000" b="1" u="none">
              <a:latin typeface="Calibri" pitchFamily="34" charset="0"/>
            </a:endParaRPr>
          </a:p>
          <a:p>
            <a:pPr>
              <a:lnSpc>
                <a:spcPct val="150000"/>
              </a:lnSpc>
            </a:pPr>
            <a:r>
              <a:rPr lang="en-US" sz="2000" u="none">
                <a:latin typeface="Calibri" pitchFamily="34" charset="0"/>
              </a:rPr>
              <a:t>Dieser Teil des Gehirns kontrolliert den Herzschlag, den Blutdruck, Atmung und Körpertemperatur. Es liegt in der Medulla und im Pons, die Teile des Hirnstamms sind. </a:t>
            </a:r>
          </a:p>
        </p:txBody>
      </p:sp>
      <p:pic>
        <p:nvPicPr>
          <p:cNvPr id="17411" name="Picture 2" descr="D:\LY DESIGNS Harry\LY\LUNGS\English\EQ Laughter Yoga\image\1\Untitled-3.jpg"/>
          <p:cNvPicPr>
            <a:picLocks noChangeAspect="1" noChangeArrowheads="1"/>
          </p:cNvPicPr>
          <p:nvPr/>
        </p:nvPicPr>
        <p:blipFill>
          <a:blip r:embed="rId2"/>
          <a:srcRect/>
          <a:stretch>
            <a:fillRect/>
          </a:stretch>
        </p:blipFill>
        <p:spPr bwMode="auto">
          <a:xfrm>
            <a:off x="5486400" y="1295400"/>
            <a:ext cx="2819400" cy="394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990600" y="1066800"/>
            <a:ext cx="3276600" cy="5045075"/>
          </a:xfrm>
          <a:prstGeom prst="rect">
            <a:avLst/>
          </a:prstGeom>
          <a:noFill/>
          <a:ln w="9525">
            <a:noFill/>
            <a:miter lim="800000"/>
            <a:headEnd/>
            <a:tailEnd/>
          </a:ln>
        </p:spPr>
        <p:txBody>
          <a:bodyPr>
            <a:spAutoFit/>
          </a:bodyPr>
          <a:lstStyle/>
          <a:p>
            <a:pPr>
              <a:lnSpc>
                <a:spcPct val="125000"/>
              </a:lnSpc>
            </a:pPr>
            <a:r>
              <a:rPr lang="en-US" sz="2000" u="none">
                <a:latin typeface="Calibri" pitchFamily="34" charset="0"/>
              </a:rPr>
              <a:t>Es wird auch Säugetiergehirn genannt, weil Säugetiere Gefühle zeigen und sich um ihren Nachwuchs kümmern. Beim Menschen sorgt dieser Teil des Gehirns dafür, dass wir uns der Liebe zuwenden oder von der Angst abwenden. Biologisch betrachtet haben Menschen die gleiche Fähigkeit zu bedingungsloser Liebe wie andere Säugetiere auch. </a:t>
            </a:r>
          </a:p>
        </p:txBody>
      </p:sp>
      <p:pic>
        <p:nvPicPr>
          <p:cNvPr id="18434" name="Picture 2" descr="D:\LY DESIGNS Harry\LY\LUNGS\English\EQ Laughter Yoga\image\1\Untitled-2.jpg"/>
          <p:cNvPicPr>
            <a:picLocks noChangeAspect="1" noChangeArrowheads="1"/>
          </p:cNvPicPr>
          <p:nvPr/>
        </p:nvPicPr>
        <p:blipFill>
          <a:blip r:embed="rId2"/>
          <a:srcRect/>
          <a:stretch>
            <a:fillRect/>
          </a:stretch>
        </p:blipFill>
        <p:spPr bwMode="auto">
          <a:xfrm>
            <a:off x="4495800" y="1219200"/>
            <a:ext cx="4541838" cy="4151313"/>
          </a:xfrm>
          <a:prstGeom prst="rect">
            <a:avLst/>
          </a:prstGeom>
          <a:noFill/>
          <a:ln w="9525">
            <a:noFill/>
            <a:miter lim="800000"/>
            <a:headEnd/>
            <a:tailEnd/>
          </a:ln>
        </p:spPr>
      </p:pic>
      <p:sp>
        <p:nvSpPr>
          <p:cNvPr id="18435" name="TextBox 5"/>
          <p:cNvSpPr txBox="1">
            <a:spLocks noChangeArrowheads="1"/>
          </p:cNvSpPr>
          <p:nvPr/>
        </p:nvSpPr>
        <p:spPr bwMode="auto">
          <a:xfrm>
            <a:off x="1143000" y="152400"/>
            <a:ext cx="7543800" cy="733425"/>
          </a:xfrm>
          <a:prstGeom prst="rect">
            <a:avLst/>
          </a:prstGeom>
          <a:noFill/>
          <a:ln w="9525">
            <a:noFill/>
            <a:miter lim="800000"/>
            <a:headEnd/>
            <a:tailEnd/>
          </a:ln>
        </p:spPr>
        <p:txBody>
          <a:bodyPr>
            <a:spAutoFit/>
          </a:bodyPr>
          <a:lstStyle/>
          <a:p>
            <a:pPr algn="ctr">
              <a:lnSpc>
                <a:spcPct val="150000"/>
              </a:lnSpc>
            </a:pPr>
            <a:r>
              <a:rPr lang="en-US" sz="2800" u="none">
                <a:solidFill>
                  <a:schemeClr val="bg1"/>
                </a:solidFill>
                <a:latin typeface="Calibri" pitchFamily="34" charset="0"/>
              </a:rPr>
              <a:t>Limbisches  System oder emotionales Hirn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488950" y="873125"/>
            <a:ext cx="4643438" cy="5089525"/>
          </a:xfrm>
          <a:prstGeom prst="rect">
            <a:avLst/>
          </a:prstGeom>
          <a:noFill/>
          <a:ln w="9525">
            <a:noFill/>
            <a:miter lim="800000"/>
            <a:headEnd/>
            <a:tailEnd/>
          </a:ln>
        </p:spPr>
        <p:txBody>
          <a:bodyPr>
            <a:spAutoFit/>
          </a:bodyPr>
          <a:lstStyle/>
          <a:p>
            <a:pPr>
              <a:lnSpc>
                <a:spcPct val="150000"/>
              </a:lnSpc>
            </a:pPr>
            <a:r>
              <a:rPr lang="en-US" sz="2000" u="none">
                <a:latin typeface="Calibri" pitchFamily="34" charset="0"/>
              </a:rPr>
              <a:t>Informationsverarbeitung</a:t>
            </a:r>
          </a:p>
          <a:p>
            <a:pPr>
              <a:lnSpc>
                <a:spcPct val="150000"/>
              </a:lnSpc>
            </a:pPr>
            <a:r>
              <a:rPr lang="en-US" u="none">
                <a:latin typeface="Calibri" pitchFamily="34" charset="0"/>
              </a:rPr>
              <a:t>Über die Vergangenheit nachdenken,die Zukunft planen, Computer benutzen und Probleme lösen. </a:t>
            </a:r>
          </a:p>
          <a:p>
            <a:pPr>
              <a:lnSpc>
                <a:spcPct val="150000"/>
              </a:lnSpc>
            </a:pPr>
            <a:r>
              <a:rPr lang="en-US" u="none">
                <a:latin typeface="Calibri" pitchFamily="34" charset="0"/>
              </a:rPr>
              <a:t>Aber wir können damit auch über die Vergangenheit grübeln und ängstlich werden über die Zukunft. </a:t>
            </a:r>
          </a:p>
          <a:p>
            <a:pPr>
              <a:lnSpc>
                <a:spcPct val="150000"/>
              </a:lnSpc>
            </a:pPr>
            <a:r>
              <a:rPr lang="en-US" u="none">
                <a:latin typeface="Calibri" pitchFamily="34" charset="0"/>
              </a:rPr>
              <a:t>Diese Form der Angst unterdrückt unser emotionales Hirn und führt uns dazu, ein Leben zu führen, in dem wir viele Informationen verarbeiten, über andere urteilen und unsere eigenen Probleme überbewerten.</a:t>
            </a:r>
          </a:p>
        </p:txBody>
      </p:sp>
      <p:pic>
        <p:nvPicPr>
          <p:cNvPr id="19458" name="Picture 5" descr="D:\LY DESIGNS Harry\LY\LUNGS\English\EQ Laughter Yoga\image\1\Untitled-1.jpg"/>
          <p:cNvPicPr>
            <a:picLocks noChangeAspect="1" noChangeArrowheads="1"/>
          </p:cNvPicPr>
          <p:nvPr/>
        </p:nvPicPr>
        <p:blipFill>
          <a:blip r:embed="rId2"/>
          <a:srcRect/>
          <a:stretch>
            <a:fillRect/>
          </a:stretch>
        </p:blipFill>
        <p:spPr bwMode="auto">
          <a:xfrm>
            <a:off x="5257800" y="1460500"/>
            <a:ext cx="3619500" cy="3187700"/>
          </a:xfrm>
          <a:prstGeom prst="rect">
            <a:avLst/>
          </a:prstGeom>
          <a:noFill/>
          <a:ln w="9525">
            <a:noFill/>
            <a:miter lim="800000"/>
            <a:headEnd/>
            <a:tailEnd/>
          </a:ln>
        </p:spPr>
      </p:pic>
      <p:sp>
        <p:nvSpPr>
          <p:cNvPr id="19459" name="TextBox 5"/>
          <p:cNvSpPr txBox="1">
            <a:spLocks noChangeArrowheads="1"/>
          </p:cNvSpPr>
          <p:nvPr/>
        </p:nvSpPr>
        <p:spPr bwMode="auto">
          <a:xfrm>
            <a:off x="1447800" y="304800"/>
            <a:ext cx="6934200" cy="519113"/>
          </a:xfrm>
          <a:prstGeom prst="rect">
            <a:avLst/>
          </a:prstGeom>
          <a:noFill/>
          <a:ln w="9525">
            <a:noFill/>
            <a:miter lim="800000"/>
            <a:headEnd/>
            <a:tailEnd/>
          </a:ln>
        </p:spPr>
        <p:txBody>
          <a:bodyPr>
            <a:spAutoFit/>
          </a:bodyPr>
          <a:lstStyle/>
          <a:p>
            <a:pPr algn="ctr"/>
            <a:r>
              <a:rPr lang="en-US" sz="2800" u="none">
                <a:solidFill>
                  <a:schemeClr val="bg1"/>
                </a:solidFill>
                <a:latin typeface="Calibri" pitchFamily="34" charset="0"/>
              </a:rPr>
              <a:t>Neocortex oder intellektuelles Hirn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6"/>
          <p:cNvSpPr txBox="1">
            <a:spLocks noChangeArrowheads="1"/>
          </p:cNvSpPr>
          <p:nvPr/>
        </p:nvSpPr>
        <p:spPr bwMode="auto">
          <a:xfrm>
            <a:off x="1389063" y="225425"/>
            <a:ext cx="701675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Das limbische System (Emotionales Hirn)</a:t>
            </a:r>
          </a:p>
        </p:txBody>
      </p:sp>
      <p:sp>
        <p:nvSpPr>
          <p:cNvPr id="20482" name="TextBox 7"/>
          <p:cNvSpPr txBox="1">
            <a:spLocks noChangeArrowheads="1"/>
          </p:cNvSpPr>
          <p:nvPr/>
        </p:nvSpPr>
        <p:spPr bwMode="auto">
          <a:xfrm>
            <a:off x="165100" y="1089025"/>
            <a:ext cx="3779838" cy="3806825"/>
          </a:xfrm>
          <a:prstGeom prst="rect">
            <a:avLst/>
          </a:prstGeom>
          <a:noFill/>
          <a:ln w="9525">
            <a:noFill/>
            <a:miter lim="800000"/>
            <a:headEnd/>
            <a:tailEnd/>
          </a:ln>
        </p:spPr>
        <p:txBody>
          <a:bodyPr>
            <a:spAutoFit/>
          </a:bodyPr>
          <a:lstStyle/>
          <a:p>
            <a:pPr>
              <a:lnSpc>
                <a:spcPct val="150000"/>
              </a:lnSpc>
            </a:pPr>
            <a:r>
              <a:rPr lang="en-US" u="none">
                <a:latin typeface="Calibri" pitchFamily="34" charset="0"/>
              </a:rPr>
              <a:t>Das limbische System sind einige evolutionär primitive Hirnstrukturen, die auf dem Hirnstamm unterhalb des Großhirns (Cerebraler Cortex) liegen.  Die limbischen Strukturen sind beteiligt an vielen unserer Emotionen wie z.B. Angst, Ärger, Überlebenswille, Schmerzen, aber auch angenehmen Gefühlen wie Liebe, Essen oder Sex.  </a:t>
            </a:r>
          </a:p>
        </p:txBody>
      </p:sp>
      <p:pic>
        <p:nvPicPr>
          <p:cNvPr id="20483" name="Picture 5" descr="D:\LY DESIGNS Harry\LY\LUNGS\English\EQ Laughter Yoga\image\1\Brain-1.jpg"/>
          <p:cNvPicPr>
            <a:picLocks noChangeAspect="1" noChangeArrowheads="1"/>
          </p:cNvPicPr>
          <p:nvPr/>
        </p:nvPicPr>
        <p:blipFill>
          <a:blip r:embed="rId2"/>
          <a:srcRect/>
          <a:stretch>
            <a:fillRect/>
          </a:stretch>
        </p:blipFill>
        <p:spPr bwMode="auto">
          <a:xfrm>
            <a:off x="3962400" y="1295400"/>
            <a:ext cx="510540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ChangeArrowheads="1"/>
          </p:cNvSpPr>
          <p:nvPr/>
        </p:nvSpPr>
        <p:spPr bwMode="auto">
          <a:xfrm>
            <a:off x="1295400" y="1143000"/>
            <a:ext cx="2514600" cy="4538663"/>
          </a:xfrm>
          <a:prstGeom prst="rect">
            <a:avLst/>
          </a:prstGeom>
          <a:noFill/>
          <a:ln w="9525">
            <a:noFill/>
            <a:miter lim="800000"/>
            <a:headEnd/>
            <a:tailEnd/>
          </a:ln>
        </p:spPr>
        <p:txBody>
          <a:bodyPr>
            <a:spAutoFit/>
          </a:bodyPr>
          <a:lstStyle/>
          <a:p>
            <a:pPr>
              <a:lnSpc>
                <a:spcPct val="150000"/>
              </a:lnSpc>
            </a:pPr>
            <a:r>
              <a:rPr lang="en-US" sz="3200" u="none">
                <a:latin typeface="Calibri" pitchFamily="34" charset="0"/>
              </a:rPr>
              <a:t>Thalamus </a:t>
            </a:r>
          </a:p>
          <a:p>
            <a:pPr>
              <a:lnSpc>
                <a:spcPct val="150000"/>
              </a:lnSpc>
            </a:pPr>
            <a:r>
              <a:rPr lang="en-US" u="none">
                <a:latin typeface="Calibri" pitchFamily="34" charset="0"/>
              </a:rPr>
              <a:t>Sortiert hereinkommende Informationen und</a:t>
            </a:r>
          </a:p>
          <a:p>
            <a:pPr>
              <a:lnSpc>
                <a:spcPct val="150000"/>
              </a:lnSpc>
            </a:pPr>
            <a:r>
              <a:rPr lang="en-US" u="none">
                <a:latin typeface="Calibri" pitchFamily="34" charset="0"/>
              </a:rPr>
              <a:t>empfängt auch die Wahrnehmungen der Sinnesorgane ( Sehen, Hören, Berührung, Geruch, Geschmack )</a:t>
            </a:r>
          </a:p>
          <a:p>
            <a:pPr>
              <a:lnSpc>
                <a:spcPct val="150000"/>
              </a:lnSpc>
            </a:pPr>
            <a:endParaRPr lang="en-US" u="none">
              <a:latin typeface="Calibri" pitchFamily="34" charset="0"/>
            </a:endParaRPr>
          </a:p>
        </p:txBody>
      </p:sp>
      <p:sp>
        <p:nvSpPr>
          <p:cNvPr id="21506" name="TextBox 5"/>
          <p:cNvSpPr txBox="1">
            <a:spLocks noChangeArrowheads="1"/>
          </p:cNvSpPr>
          <p:nvPr/>
        </p:nvSpPr>
        <p:spPr bwMode="auto">
          <a:xfrm>
            <a:off x="1604963" y="296863"/>
            <a:ext cx="6692900" cy="549275"/>
          </a:xfrm>
          <a:prstGeom prst="rect">
            <a:avLst/>
          </a:prstGeom>
          <a:noFill/>
          <a:ln w="9525">
            <a:noFill/>
            <a:miter lim="800000"/>
            <a:headEnd/>
            <a:tailEnd/>
          </a:ln>
        </p:spPr>
        <p:txBody>
          <a:bodyPr>
            <a:spAutoFit/>
          </a:bodyPr>
          <a:lstStyle/>
          <a:p>
            <a:pPr algn="ctr"/>
            <a:r>
              <a:rPr lang="en-US" sz="3000" u="none">
                <a:solidFill>
                  <a:schemeClr val="bg1"/>
                </a:solidFill>
                <a:latin typeface="Calibri" pitchFamily="34" charset="0"/>
              </a:rPr>
              <a:t>Das limbische System (Emotionales Hirn)</a:t>
            </a:r>
          </a:p>
        </p:txBody>
      </p:sp>
      <p:pic>
        <p:nvPicPr>
          <p:cNvPr id="21507" name="Picture 2" descr="D:\LY DESIGNS Harry\LY\LUNGS\English\EQ Laughter Yoga\image\1\Brain-2.jpg"/>
          <p:cNvPicPr>
            <a:picLocks noChangeAspect="1" noChangeArrowheads="1"/>
          </p:cNvPicPr>
          <p:nvPr/>
        </p:nvPicPr>
        <p:blipFill>
          <a:blip r:embed="rId2"/>
          <a:srcRect/>
          <a:stretch>
            <a:fillRect/>
          </a:stretch>
        </p:blipFill>
        <p:spPr bwMode="auto">
          <a:xfrm>
            <a:off x="3962400" y="1371600"/>
            <a:ext cx="4516438" cy="380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TotalTime>
  <Words>2085</Words>
  <Application>Microsoft Macintosh PowerPoint</Application>
  <PresentationFormat>A4-Papier (210x297 mm)</PresentationFormat>
  <Paragraphs>312</Paragraphs>
  <Slides>43</Slides>
  <Notes>0</Notes>
  <HiddenSlides>0</HiddenSlides>
  <MMClips>0</MMClips>
  <ScaleCrop>false</ScaleCrop>
  <HeadingPairs>
    <vt:vector size="6" baseType="variant">
      <vt:variant>
        <vt:lpstr>Verwendete Schriftarten</vt:lpstr>
      </vt:variant>
      <vt:variant>
        <vt:i4>3</vt:i4>
      </vt:variant>
      <vt:variant>
        <vt:lpstr>Entwurfsvorlage</vt:lpstr>
      </vt:variant>
      <vt:variant>
        <vt:i4>12</vt:i4>
      </vt:variant>
      <vt:variant>
        <vt:lpstr>Folientitel</vt:lpstr>
      </vt:variant>
      <vt:variant>
        <vt:i4>43</vt:i4>
      </vt:variant>
    </vt:vector>
  </HeadingPairs>
  <TitlesOfParts>
    <vt:vector size="58" baseType="lpstr">
      <vt:lpstr>Arial</vt:lpstr>
      <vt:lpstr>Calibri</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Ankit</dc:creator>
  <cp:lastModifiedBy>Henri</cp:lastModifiedBy>
  <cp:revision>299</cp:revision>
  <dcterms:created xsi:type="dcterms:W3CDTF">2014-11-19T05:39:59Z</dcterms:created>
  <dcterms:modified xsi:type="dcterms:W3CDTF">2015-05-26T22:11:54Z</dcterms:modified>
</cp:coreProperties>
</file>